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59" r:id="rId6"/>
    <p:sldId id="267" r:id="rId7"/>
    <p:sldId id="260" r:id="rId8"/>
    <p:sldId id="261" r:id="rId9"/>
    <p:sldId id="264" r:id="rId10"/>
    <p:sldId id="265" r:id="rId11"/>
    <p:sldId id="268" r:id="rId1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1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C502B8A-D1F9-4293-89C4-72BEEECE95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659D2B84-B486-4E51-882D-4A27CCFDEA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76E9291-9FA7-4739-B42F-9ECBF822F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C51EF-8D67-4466-AB20-AAE567173627}" type="datetimeFigureOut">
              <a:rPr lang="zh-CN" altLang="en-US" smtClean="0"/>
              <a:t>2020/12/13 Sunday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AD2FBCC-63FD-4834-B169-A90E5D1F9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C2FA336-7204-4A11-A997-F51D34A71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D762E-502B-4E5D-A50B-7D90C272840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3377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399F89E-17F6-4967-9D06-91B071B7D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4AB9B30-63E9-493D-90D5-8E0429617E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03706F0-8D77-4AC8-8DCC-1D7367BCA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C51EF-8D67-4466-AB20-AAE567173627}" type="datetimeFigureOut">
              <a:rPr lang="zh-CN" altLang="en-US" smtClean="0"/>
              <a:t>2020/12/13 Sunday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225CC31-21BD-4365-83BF-73E7FE626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D2FBEA9-63EC-4213-AE65-43CF0DCB2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D762E-502B-4E5D-A50B-7D90C272840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9974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FBBEB5C9-AD1B-440B-A59E-01D373DDF9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63048AE7-3467-4BBB-B560-A09B6E46D2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BE8A687-2B28-4574-8C82-68C5EACCF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C51EF-8D67-4466-AB20-AAE567173627}" type="datetimeFigureOut">
              <a:rPr lang="zh-CN" altLang="en-US" smtClean="0"/>
              <a:t>2020/12/13 Sunday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8FEA0FA-7A40-468D-909A-D08170FCF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B3A25A7-EBD3-45C3-9109-690CE517D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D762E-502B-4E5D-A50B-7D90C272840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09464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D4F7495-45E9-4479-BC3E-43EA1CD69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E92A2C1-0F1E-432E-888D-151072EDDF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DDBD2D4-15DD-4402-A80F-C1D67F014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C51EF-8D67-4466-AB20-AAE567173627}" type="datetimeFigureOut">
              <a:rPr lang="zh-CN" altLang="en-US" smtClean="0"/>
              <a:t>2020/12/13 Sunday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3321DEF-AF99-43CC-BD36-8DCFABB3C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F8CD45F-7A55-4EE5-939C-9B9EEEC5D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D762E-502B-4E5D-A50B-7D90C272840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43095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376E024-CA46-4631-8B06-2ADFD8B8B9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ED3FAFD-49CF-4897-9716-FD01C92EE1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1F34482-2962-473E-A5F4-DFE9F529D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C51EF-8D67-4466-AB20-AAE567173627}" type="datetimeFigureOut">
              <a:rPr lang="zh-CN" altLang="en-US" smtClean="0"/>
              <a:t>2020/12/13 Sunday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2EBA9E2-A7E1-4ED7-9426-A46EAE284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D052F7A-AAE4-4585-86FD-2AB2CF057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D762E-502B-4E5D-A50B-7D90C272840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27326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9DDB2A1-80D1-4078-8DBF-85C846F12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B30BE87-F8DD-4E89-8259-0542735814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5D1CC9E8-6160-4B0B-B019-2ADD509E5D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9CAD2D2-105B-4077-8954-F9B8EE985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C51EF-8D67-4466-AB20-AAE567173627}" type="datetimeFigureOut">
              <a:rPr lang="zh-CN" altLang="en-US" smtClean="0"/>
              <a:t>2020/12/13 Sunday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DC679FC-DA8C-4EB2-9A93-610A8825F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A9BEA34-F855-45E4-AA2B-BA060B69B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D762E-502B-4E5D-A50B-7D90C272840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23212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5657A4A-7DAA-427F-962A-A0D5ACE9DA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6A831DE-359D-4850-99C4-3DF24C51DB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ECF69034-F215-4BAF-8ACB-7FED9B70DA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A2B3BE24-E635-45C2-AE4C-12E0BC5C5B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79F2E6E0-3081-4024-8534-1813B7CBDF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608612BB-53B4-48D3-A255-B972DC6C5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C51EF-8D67-4466-AB20-AAE567173627}" type="datetimeFigureOut">
              <a:rPr lang="zh-CN" altLang="en-US" smtClean="0"/>
              <a:t>2020/12/13 Sunday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39E33ACF-23AB-41C0-97F7-D6EF79AE2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09FFE7F8-BB62-4200-8F6D-DF9190273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D762E-502B-4E5D-A50B-7D90C272840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4161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C51F0A1-B3EB-4556-B2EA-70A6EF4163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9E83076E-7B96-4E79-A395-EA3F1D0B0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C51EF-8D67-4466-AB20-AAE567173627}" type="datetimeFigureOut">
              <a:rPr lang="zh-CN" altLang="en-US" smtClean="0"/>
              <a:t>2020/12/13 Sunday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45163AF4-AAF6-4697-855D-ED7272562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02A7EEE0-1E58-4C47-95BD-51E622E5B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D762E-502B-4E5D-A50B-7D90C272840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61971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851DD08B-7AC9-4C48-97F4-96861878F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C51EF-8D67-4466-AB20-AAE567173627}" type="datetimeFigureOut">
              <a:rPr lang="zh-CN" altLang="en-US" smtClean="0"/>
              <a:t>2020/12/13 Sunday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5385F4DA-33E7-4B4F-B86C-361161020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9235CEB-E658-4A68-9F3A-FB41BDBDE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D762E-502B-4E5D-A50B-7D90C272840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07682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786AEC2-B5CB-49DE-A9BE-8BD322F0F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BCFE36A-19F9-499A-96F6-C0445F9CDA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0ED66B6C-3DA1-43D9-8AEA-8998CA6F59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A3E12B6-7A37-4FBF-93AD-B57CF9FDE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C51EF-8D67-4466-AB20-AAE567173627}" type="datetimeFigureOut">
              <a:rPr lang="zh-CN" altLang="en-US" smtClean="0"/>
              <a:t>2020/12/13 Sunday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5010EA4-E662-4DB2-835D-339789504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D629407-9E4C-49E3-8422-E096EC6AF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D762E-502B-4E5D-A50B-7D90C272840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33480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CD5E46C-417D-47BC-9E97-3C112346D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8E702B5E-DCF2-4CD5-92EF-B5092942A3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07FA61BC-C6B0-41AF-879A-36494F2230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FFD1032-BCEC-41A4-ACE4-9C49BD6FB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C51EF-8D67-4466-AB20-AAE567173627}" type="datetimeFigureOut">
              <a:rPr lang="zh-CN" altLang="en-US" smtClean="0"/>
              <a:t>2020/12/13 Sunday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CB27A66-3617-4DF9-B218-BFCAA00CF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C354465-6C32-4AC7-B680-05645544F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D762E-502B-4E5D-A50B-7D90C272840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65150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0095F51B-79C2-4E4E-A0E3-AF3101ADD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2F9DA81-8EDE-42AB-B102-52A3E07DCE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3FD99CF-CDA2-429B-BD35-D65225502A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C51EF-8D67-4466-AB20-AAE567173627}" type="datetimeFigureOut">
              <a:rPr lang="zh-CN" altLang="en-US" smtClean="0"/>
              <a:t>2020/12/13 Sunday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4CA07F3-36AD-481D-B0D8-F5D340DFF4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253B7D6-7B51-4A5A-9A64-1659BBD7CF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7D762E-502B-4E5D-A50B-7D90C272840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62272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B04CCCD-F6C5-4747-9A99-0A97EF3A79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607A32C7-4CE6-4C58-A2C5-FA1BAEF3CB6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27AA039E-C8AE-44D9-BD51-085B9AF585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2"/>
            <a:ext cx="12192716" cy="6857597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D2B22F7F-FD06-46CD-AD90-EB8A8DA5906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77" t="17922" r="6401" b="17456"/>
          <a:stretch>
            <a:fillRect/>
          </a:stretch>
        </p:blipFill>
        <p:spPr>
          <a:xfrm>
            <a:off x="4373730" y="1603463"/>
            <a:ext cx="3444536" cy="2531674"/>
          </a:xfrm>
          <a:prstGeom prst="rect">
            <a:avLst/>
          </a:prstGeom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CEBDCA09-08D9-46A6-92E9-0CB5CC14B1FB}"/>
              </a:ext>
            </a:extLst>
          </p:cNvPr>
          <p:cNvSpPr/>
          <p:nvPr/>
        </p:nvSpPr>
        <p:spPr>
          <a:xfrm>
            <a:off x="4618670" y="4109448"/>
            <a:ext cx="29546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5400" b="1" cap="none" spc="0" dirty="0">
                <a:ln w="0"/>
                <a:solidFill>
                  <a:schemeClr val="bg2">
                    <a:lumMod val="2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联邦制药</a:t>
            </a:r>
          </a:p>
        </p:txBody>
      </p:sp>
    </p:spTree>
    <p:extLst>
      <p:ext uri="{BB962C8B-B14F-4D97-AF65-F5344CB8AC3E}">
        <p14:creationId xmlns:p14="http://schemas.microsoft.com/office/powerpoint/2010/main" val="1003638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A145002-B1B1-406F-BE54-B5E4FF694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68C707ED-2C1C-455D-95F8-B9BED68236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3433" cy="6858000"/>
          </a:xfr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2873B77F-E020-4DF0-9556-1A6E8CA93135}"/>
              </a:ext>
            </a:extLst>
          </p:cNvPr>
          <p:cNvSpPr txBox="1"/>
          <p:nvPr/>
        </p:nvSpPr>
        <p:spPr>
          <a:xfrm>
            <a:off x="4362192" y="72737"/>
            <a:ext cx="34676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>
                <a:solidFill>
                  <a:srgbClr val="C00000"/>
                </a:solidFill>
              </a:rPr>
              <a:t>药物服用注意事项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F0AE20FF-346F-4508-BD3D-85451FBCF0FB}"/>
              </a:ext>
            </a:extLst>
          </p:cNvPr>
          <p:cNvSpPr txBox="1"/>
          <p:nvPr/>
        </p:nvSpPr>
        <p:spPr>
          <a:xfrm>
            <a:off x="186717" y="1284823"/>
            <a:ext cx="7643091" cy="21441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fontAlgn="auto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charset="0"/>
              <a:buChar char="Ø"/>
            </a:pPr>
            <a:r>
              <a:rPr lang="zh-CN" altLang="en-US" dirty="0">
                <a:solidFill>
                  <a:schemeClr val="bg2">
                    <a:lumMod val="10000"/>
                  </a:schemeClr>
                </a:solidFill>
                <a:latin typeface="Calibri" panose="020F0502020204030204"/>
                <a:ea typeface="微软雅黑" panose="020B0503020204020204" pitchFamily="34" charset="-122"/>
              </a:rPr>
              <a:t>孕妇及哺乳期妇女禁用</a:t>
            </a:r>
          </a:p>
          <a:p>
            <a:pPr marL="285750" indent="-285750" fontAlgn="auto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charset="0"/>
              <a:buChar char="Ø"/>
            </a:pPr>
            <a:r>
              <a:rPr lang="zh-CN" altLang="en-US" dirty="0">
                <a:solidFill>
                  <a:schemeClr val="bg2">
                    <a:lumMod val="10000"/>
                  </a:schemeClr>
                </a:solidFill>
                <a:latin typeface="Calibri" panose="020F0502020204030204"/>
                <a:ea typeface="微软雅黑" panose="020B0503020204020204" pitchFamily="34" charset="-122"/>
              </a:rPr>
              <a:t>最好在餐中或餐后服用</a:t>
            </a:r>
          </a:p>
          <a:p>
            <a:pPr marL="285750" indent="-285750" fontAlgn="auto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charset="0"/>
              <a:buChar char="Ø"/>
            </a:pPr>
            <a:r>
              <a:rPr lang="zh-CN" altLang="en-US" dirty="0">
                <a:solidFill>
                  <a:schemeClr val="bg2">
                    <a:lumMod val="10000"/>
                  </a:schemeClr>
                </a:solidFill>
                <a:latin typeface="Calibri" panose="020F0502020204030204"/>
                <a:ea typeface="微软雅黑" panose="020B0503020204020204" pitchFamily="34" charset="-122"/>
              </a:rPr>
              <a:t>必须整粒吞服，不得咀嚼或吮吸缓释胶囊</a:t>
            </a:r>
          </a:p>
          <a:p>
            <a:pPr marL="285750" indent="-285750" fontAlgn="auto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charset="0"/>
              <a:buChar char="Ø"/>
            </a:pPr>
            <a:r>
              <a:rPr lang="zh-CN" altLang="en-US" dirty="0">
                <a:solidFill>
                  <a:schemeClr val="bg2">
                    <a:lumMod val="10000"/>
                  </a:schemeClr>
                </a:solidFill>
                <a:latin typeface="Calibri" panose="020F0502020204030204"/>
                <a:ea typeface="微软雅黑" panose="020B0503020204020204" pitchFamily="34" charset="-122"/>
              </a:rPr>
              <a:t>与喹诺酮类抗生素同用时，有增加惊厥的风险</a:t>
            </a:r>
          </a:p>
          <a:p>
            <a:pPr marL="285750" indent="-285750" fontAlgn="auto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charset="0"/>
              <a:buChar char="Ø"/>
            </a:pPr>
            <a:r>
              <a:rPr lang="zh-CN" altLang="en-US" dirty="0">
                <a:solidFill>
                  <a:schemeClr val="bg2">
                    <a:lumMod val="10000"/>
                  </a:schemeClr>
                </a:solidFill>
                <a:latin typeface="Calibri" panose="020F0502020204030204"/>
                <a:ea typeface="微软雅黑" panose="020B0503020204020204" pitchFamily="34" charset="-122"/>
              </a:rPr>
              <a:t>其他请详细阅读说明书【禁忌】【注意事项】【药物相互作用】</a:t>
            </a:r>
          </a:p>
          <a:p>
            <a:pPr marL="285750" indent="-285750" fontAlgn="auto"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endParaRPr lang="zh-CN" altLang="en-US" dirty="0">
              <a:solidFill>
                <a:schemeClr val="bg2">
                  <a:lumMod val="10000"/>
                </a:schemeClr>
              </a:solidFill>
              <a:latin typeface="Calibri" panose="020F0502020204030204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629391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22593D8-216F-4642-BF00-01E89215A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F9F00750-8329-4B71-9E93-4335D6B17D1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194"/>
          </a:xfrm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id="{3A0A77D0-0410-42B4-8401-9215DCF6646D}"/>
              </a:ext>
            </a:extLst>
          </p:cNvPr>
          <p:cNvSpPr/>
          <p:nvPr/>
        </p:nvSpPr>
        <p:spPr>
          <a:xfrm>
            <a:off x="3687741" y="2874599"/>
            <a:ext cx="4816518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6600" b="1" dirty="0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感谢聆听</a:t>
            </a:r>
          </a:p>
        </p:txBody>
      </p:sp>
    </p:spTree>
    <p:extLst>
      <p:ext uri="{BB962C8B-B14F-4D97-AF65-F5344CB8AC3E}">
        <p14:creationId xmlns:p14="http://schemas.microsoft.com/office/powerpoint/2010/main" val="487305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82584E2-264E-4E2B-A49C-340B2B0D0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8961381C-D37F-4E5F-B3F3-2E6F19499BE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3433" cy="6858000"/>
          </a:xfr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3F5CC4DF-1D56-499C-95EF-54BEECBB922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7" t="21036" r="405" b="21036"/>
          <a:stretch/>
        </p:blipFill>
        <p:spPr>
          <a:xfrm>
            <a:off x="6797965" y="3902517"/>
            <a:ext cx="3643773" cy="1791855"/>
          </a:xfrm>
          <a:prstGeom prst="rect">
            <a:avLst/>
          </a:prstGeom>
        </p:spPr>
      </p:pic>
      <p:sp>
        <p:nvSpPr>
          <p:cNvPr id="10" name="文本框 9">
            <a:extLst>
              <a:ext uri="{FF2B5EF4-FFF2-40B4-BE49-F238E27FC236}">
                <a16:creationId xmlns:a16="http://schemas.microsoft.com/office/drawing/2014/main" id="{3BB7A539-98DA-49A3-9787-07FA4BB2FB5E}"/>
              </a:ext>
            </a:extLst>
          </p:cNvPr>
          <p:cNvSpPr txBox="1"/>
          <p:nvPr/>
        </p:nvSpPr>
        <p:spPr>
          <a:xfrm>
            <a:off x="4849505" y="0"/>
            <a:ext cx="24929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联邦缓士芬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CABCDB5D-6CC9-46CE-9419-41DF775F6B63}"/>
              </a:ext>
            </a:extLst>
          </p:cNvPr>
          <p:cNvSpPr txBox="1"/>
          <p:nvPr/>
        </p:nvSpPr>
        <p:spPr>
          <a:xfrm>
            <a:off x="554183" y="869456"/>
            <a:ext cx="9238426" cy="221599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布洛芬缓释胶囊</a:t>
            </a: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dirty="0"/>
          </a:p>
          <a:p>
            <a:r>
              <a:rPr lang="en-US" altLang="zh-CN" dirty="0"/>
              <a:t> </a:t>
            </a:r>
            <a:r>
              <a:rPr lang="zh-CN" altLang="en-US" sz="2000" b="1" dirty="0"/>
              <a:t>适应症：</a:t>
            </a:r>
            <a:endParaRPr lang="en-US" altLang="zh-CN" b="1" dirty="0"/>
          </a:p>
          <a:p>
            <a:r>
              <a:rPr lang="zh-CN" altLang="en-US" sz="2000" dirty="0"/>
              <a:t>             用于缓解轻致中度</a:t>
            </a:r>
            <a:r>
              <a:rPr lang="zh-CN" altLang="en-US" sz="2000" u="sng" dirty="0">
                <a:solidFill>
                  <a:srgbClr val="FF0000"/>
                </a:solidFill>
              </a:rPr>
              <a:t>疼痛</a:t>
            </a:r>
            <a:r>
              <a:rPr lang="zh-CN" altLang="en-US" sz="2000" dirty="0"/>
              <a:t>、头疼、关节痛、牙痛、肌肉痛、神经痛、痛经。</a:t>
            </a:r>
            <a:endParaRPr lang="en-US" altLang="zh-CN" sz="2000" dirty="0"/>
          </a:p>
          <a:p>
            <a:r>
              <a:rPr lang="en-US" altLang="zh-CN" sz="2000" dirty="0"/>
              <a:t>             </a:t>
            </a:r>
            <a:r>
              <a:rPr lang="zh-CN" altLang="en-US" sz="2000" dirty="0"/>
              <a:t>用于普通感冒或流行性感冒引起的</a:t>
            </a:r>
            <a:r>
              <a:rPr lang="zh-CN" altLang="en-US" sz="2000" u="sng" dirty="0">
                <a:solidFill>
                  <a:srgbClr val="FF0000"/>
                </a:solidFill>
              </a:rPr>
              <a:t>发热</a:t>
            </a:r>
            <a:r>
              <a:rPr lang="zh-CN" altLang="en-US" sz="2000" dirty="0"/>
              <a:t>。</a:t>
            </a:r>
            <a:endParaRPr lang="en-US" altLang="zh-CN" sz="2000" dirty="0"/>
          </a:p>
          <a:p>
            <a:endParaRPr lang="en-US" altLang="zh-CN" sz="2000" dirty="0"/>
          </a:p>
          <a:p>
            <a:r>
              <a:rPr lang="en-US" altLang="zh-CN" sz="2000" dirty="0"/>
              <a:t> </a:t>
            </a:r>
            <a:r>
              <a:rPr lang="zh-CN" altLang="en-US" sz="2000" b="1" dirty="0"/>
              <a:t>规格：</a:t>
            </a:r>
            <a:r>
              <a:rPr lang="en-US" altLang="zh-CN" sz="2000" dirty="0"/>
              <a:t>0.3g/12</a:t>
            </a:r>
            <a:r>
              <a:rPr lang="zh-CN" altLang="en-US" sz="2000" dirty="0"/>
              <a:t>粒    </a:t>
            </a:r>
            <a:r>
              <a:rPr lang="en-US" altLang="zh-CN" sz="2000" dirty="0"/>
              <a:t>0.3g/24</a:t>
            </a:r>
            <a:r>
              <a:rPr lang="zh-CN" altLang="en-US" sz="2000" dirty="0"/>
              <a:t>粒</a:t>
            </a:r>
          </a:p>
        </p:txBody>
      </p:sp>
      <p:pic>
        <p:nvPicPr>
          <p:cNvPr id="17" name="图片 16">
            <a:extLst>
              <a:ext uri="{FF2B5EF4-FFF2-40B4-BE49-F238E27FC236}">
                <a16:creationId xmlns:a16="http://schemas.microsoft.com/office/drawing/2014/main" id="{A6265AED-751E-456F-88B5-344EE077F4C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" t="23993" r="291" b="21833"/>
          <a:stretch/>
        </p:blipFill>
        <p:spPr>
          <a:xfrm>
            <a:off x="1657898" y="4036288"/>
            <a:ext cx="2498465" cy="1391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375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A668017-844E-409C-81A6-6EC3FC6D1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11BB9F5C-D243-41A2-973C-1A7E958675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33" y="0"/>
            <a:ext cx="12193433" cy="6858000"/>
          </a:xfr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21CCC8EF-E59B-4EBC-8DD1-929D4A21979E}"/>
              </a:ext>
            </a:extLst>
          </p:cNvPr>
          <p:cNvSpPr txBox="1"/>
          <p:nvPr/>
        </p:nvSpPr>
        <p:spPr>
          <a:xfrm>
            <a:off x="4316529" y="1022637"/>
            <a:ext cx="4792344" cy="523220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布洛芬  </a:t>
            </a:r>
            <a:r>
              <a:rPr lang="en-US" altLang="zh-CN" sz="2800" b="1" i="1" dirty="0">
                <a:solidFill>
                  <a:srgbClr val="FF0000"/>
                </a:solidFill>
              </a:rPr>
              <a:t>vs  </a:t>
            </a: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对乙酰氨基酚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2FD55CC1-2701-4419-B61D-A0E4304DE8F8}"/>
              </a:ext>
            </a:extLst>
          </p:cNvPr>
          <p:cNvSpPr txBox="1"/>
          <p:nvPr/>
        </p:nvSpPr>
        <p:spPr>
          <a:xfrm>
            <a:off x="5182929" y="72737"/>
            <a:ext cx="18261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>
                <a:solidFill>
                  <a:srgbClr val="C00000"/>
                </a:solidFill>
              </a:rPr>
              <a:t>同类对比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960718D9-8BA2-4704-B643-1F19B2E4C8F6}"/>
              </a:ext>
            </a:extLst>
          </p:cNvPr>
          <p:cNvSpPr txBox="1"/>
          <p:nvPr/>
        </p:nvSpPr>
        <p:spPr>
          <a:xfrm>
            <a:off x="1915215" y="1690688"/>
            <a:ext cx="10187710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0"/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布洛芬在胃能很好耐受并迅速被吸收,在血浆中99%与蛋白质结合</a:t>
            </a:r>
            <a:r>
              <a:rPr lang="zh-CN" altLang="en-US" sz="1600" baseline="30000" dirty="0"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【</a:t>
            </a:r>
            <a:r>
              <a:rPr lang="en-US" altLang="zh-CN" sz="1600" baseline="30000" dirty="0"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</a:t>
            </a:r>
            <a:r>
              <a:rPr lang="zh-CN" altLang="en-US" sz="1600" baseline="30000" dirty="0"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】</a:t>
            </a:r>
            <a:endParaRPr lang="zh-CN" altLang="en-US" sz="1600" b="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0"/>
            <a:endParaRPr lang="zh-CN" altLang="zh-CN" sz="1600" b="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0"/>
            <a:r>
              <a:rPr lang="zh-CN" altLang="zh-CN" sz="1600" b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与对乙酰氨基酚相比</a:t>
            </a:r>
            <a:r>
              <a:rPr lang="en-US" altLang="zh-CN" sz="1600" b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,</a:t>
            </a:r>
            <a:r>
              <a:rPr lang="zh-CN" altLang="zh-CN" sz="1600" b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布洛芬与蛋白质的结合率相对更高</a:t>
            </a:r>
            <a:r>
              <a:rPr lang="en-US" altLang="zh-CN" sz="1600" b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,</a:t>
            </a:r>
            <a:r>
              <a:rPr lang="zh-CN" altLang="zh-CN" sz="1600" b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降温维持时间相对更长</a:t>
            </a:r>
            <a:r>
              <a:rPr lang="en-US" altLang="zh-CN" sz="1600" b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,</a:t>
            </a:r>
            <a:r>
              <a:rPr lang="zh-CN" altLang="zh-CN" sz="1600" b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降温效果更理想</a:t>
            </a:r>
            <a:r>
              <a:rPr lang="zh-CN" altLang="zh-CN" sz="1600" b="0" baseline="30000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【</a:t>
            </a:r>
            <a:r>
              <a:rPr lang="en-US" altLang="zh-CN" sz="1600" b="0" baseline="30000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</a:t>
            </a:r>
            <a:r>
              <a:rPr lang="zh-CN" altLang="zh-CN" sz="1600" b="0" baseline="30000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】</a:t>
            </a:r>
          </a:p>
        </p:txBody>
      </p:sp>
      <p:graphicFrame>
        <p:nvGraphicFramePr>
          <p:cNvPr id="16" name="表格 16">
            <a:extLst>
              <a:ext uri="{FF2B5EF4-FFF2-40B4-BE49-F238E27FC236}">
                <a16:creationId xmlns:a16="http://schemas.microsoft.com/office/drawing/2014/main" id="{2E011DBF-102E-4A5F-9472-EBEB9B3C9B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477943"/>
              </p:ext>
            </p:extLst>
          </p:nvPr>
        </p:nvGraphicFramePr>
        <p:xfrm>
          <a:off x="2840182" y="2825116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93249587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87051693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109598474"/>
                    </a:ext>
                  </a:extLst>
                </a:gridCol>
              </a:tblGrid>
              <a:tr h="370840">
                <a:tc>
                  <a:txBody>
                    <a:bodyPr/>
                    <a:lstStyle>
                      <a:defPPr>
                        <a:defRPr lang="zh-CN" b="1">
                          <a:solidFill>
                            <a:schemeClr val="tx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>
                        <a:buNone/>
                      </a:pPr>
                      <a:endParaRPr lang="zh-CN" alt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zh-CN" b="1">
                          <a:solidFill>
                            <a:schemeClr val="tx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>
                        <a:buNone/>
                      </a:pPr>
                      <a:r>
                        <a:rPr lang="zh-CN" altLang="en-US"/>
                        <a:t>药物曲线下面积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zh-CN" b="1">
                          <a:solidFill>
                            <a:schemeClr val="tx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>
                        <a:buNone/>
                      </a:pPr>
                      <a:r>
                        <a:rPr lang="zh-CN" altLang="en-US"/>
                        <a:t>最大降热时间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35554"/>
                  </a:ext>
                </a:extLst>
              </a:tr>
              <a:tr h="370840">
                <a:tc>
                  <a:txBody>
                    <a:bodyPr/>
                    <a:lstStyle>
                      <a:defPPr>
                        <a:defRPr lang="zh-CN">
                          <a:solidFill>
                            <a:schemeClr val="tx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>
                        <a:buNone/>
                      </a:pPr>
                      <a:r>
                        <a:rPr lang="zh-CN" altLang="en-US" sz="1800"/>
                        <a:t>布洛芬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zh-CN">
                          <a:solidFill>
                            <a:schemeClr val="tx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>
                        <a:buNone/>
                      </a:pPr>
                      <a:r>
                        <a:rPr lang="en-US" altLang="zh-CN"/>
                        <a:t>590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zh-CN">
                          <a:solidFill>
                            <a:schemeClr val="tx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>
                        <a:buNone/>
                      </a:pPr>
                      <a:r>
                        <a:rPr lang="en-US" altLang="zh-CN"/>
                        <a:t>183min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3777799"/>
                  </a:ext>
                </a:extLst>
              </a:tr>
              <a:tr h="370840">
                <a:tc>
                  <a:txBody>
                    <a:bodyPr/>
                    <a:lstStyle>
                      <a:defPPr>
                        <a:defRPr lang="zh-CN">
                          <a:solidFill>
                            <a:schemeClr val="tx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>
                        <a:buNone/>
                      </a:pPr>
                      <a:r>
                        <a:rPr lang="zh-CN" altLang="en-US" sz="1800" dirty="0"/>
                        <a:t>对乙酰氨基酚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lang="zh-CN">
                          <a:solidFill>
                            <a:schemeClr val="tx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>
                        <a:buNone/>
                      </a:pPr>
                      <a:r>
                        <a:rPr lang="en-US" altLang="zh-CN" dirty="0"/>
                        <a:t>328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lang="zh-CN">
                          <a:solidFill>
                            <a:schemeClr val="tx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>
                        <a:buNone/>
                      </a:pPr>
                      <a:r>
                        <a:rPr lang="en-US" altLang="zh-CN" dirty="0"/>
                        <a:t>134min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7445059"/>
                  </a:ext>
                </a:extLst>
              </a:tr>
            </a:tbl>
          </a:graphicData>
        </a:graphic>
      </p:graphicFrame>
      <p:sp>
        <p:nvSpPr>
          <p:cNvPr id="18" name="文本框 17">
            <a:extLst>
              <a:ext uri="{FF2B5EF4-FFF2-40B4-BE49-F238E27FC236}">
                <a16:creationId xmlns:a16="http://schemas.microsoft.com/office/drawing/2014/main" id="{5785F803-D4CA-4A75-98B5-F03E2825BEAE}"/>
              </a:ext>
            </a:extLst>
          </p:cNvPr>
          <p:cNvSpPr txBox="1"/>
          <p:nvPr/>
        </p:nvSpPr>
        <p:spPr>
          <a:xfrm>
            <a:off x="3302001" y="3937636"/>
            <a:ext cx="61606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0"/>
            <a:r>
              <a:rPr lang="zh-CN" altLang="en-US" sz="1800" dirty="0">
                <a:latin typeface="Calibri" panose="020F0502020204030204" pitchFamily="34" charset="0"/>
                <a:ea typeface="宋体" panose="02010600030101010101" pitchFamily="2" charset="-122"/>
                <a:sym typeface="+mn-ea"/>
              </a:rPr>
              <a:t>（布洛芬按10mg/kg即与扑热息痛相似的剂量给药）</a:t>
            </a: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1E1410A8-124F-46AD-982B-4933F9B56F90}"/>
              </a:ext>
            </a:extLst>
          </p:cNvPr>
          <p:cNvSpPr txBox="1"/>
          <p:nvPr/>
        </p:nvSpPr>
        <p:spPr>
          <a:xfrm>
            <a:off x="3268342" y="4566820"/>
            <a:ext cx="566784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0"/>
            <a:r>
              <a:rPr lang="zh-CN" altLang="zh-CN" sz="1600" b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布洛芬有作用更快、体温下降更明显和维持时间更长的优点</a:t>
            </a:r>
            <a:endParaRPr lang="en-US" altLang="zh-CN" sz="1600" b="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0"/>
            <a:endParaRPr lang="zh-CN" altLang="zh-CN" sz="1600" b="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0"/>
            <a:r>
              <a:rPr lang="zh-CN" altLang="en-US" sz="1600" b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同时缓释胶囊剂型充分延长作用时间，</a:t>
            </a:r>
            <a:r>
              <a:rPr lang="en-US" altLang="zh-CN" sz="1600" b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12</a:t>
            </a:r>
            <a:r>
              <a:rPr lang="zh-CN" altLang="en-US" sz="1600" b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小时更持久</a:t>
            </a:r>
          </a:p>
        </p:txBody>
      </p:sp>
    </p:spTree>
    <p:extLst>
      <p:ext uri="{BB962C8B-B14F-4D97-AF65-F5344CB8AC3E}">
        <p14:creationId xmlns:p14="http://schemas.microsoft.com/office/powerpoint/2010/main" val="931553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96F4BE3-8150-4111-B36B-150C5F124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EA271F93-DF68-4414-8914-FE7C02FF82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194"/>
          </a:xfr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43E4277D-6CFD-4EF8-92A4-B6775DD88B03}"/>
              </a:ext>
            </a:extLst>
          </p:cNvPr>
          <p:cNvSpPr txBox="1"/>
          <p:nvPr/>
        </p:nvSpPr>
        <p:spPr>
          <a:xfrm>
            <a:off x="638638" y="1164336"/>
            <a:ext cx="9264072" cy="24468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Font typeface="Wingdings" panose="05000000000000000000" charset="0"/>
              <a:buNone/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作用机制不同导致退热效果不同</a:t>
            </a:r>
            <a:endParaRPr lang="zh-CN" altLang="en-US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indent="0">
              <a:buFont typeface="Wingdings" panose="05000000000000000000" charset="0"/>
              <a:buNone/>
            </a:pP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150000"/>
              </a:lnSpc>
              <a:buFont typeface="Wingdings" panose="05000000000000000000" charset="0"/>
              <a:buChar char="Ø"/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对乙酰氨基酚解热镇痛作用强但是抗炎效果差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150000"/>
              </a:lnSpc>
              <a:buFont typeface="Wingdings" panose="05000000000000000000" charset="0"/>
              <a:buChar char="Ø"/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而布洛芬更长时间的降热效果与其增强退热活性的抗炎作用相关。正因为如此，增加和延长了布洛芬的解热镇痛作用时间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buNone/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   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DC97248F-6B94-46DF-B7FE-78B3C23738CB}"/>
              </a:ext>
            </a:extLst>
          </p:cNvPr>
          <p:cNvSpPr txBox="1"/>
          <p:nvPr/>
        </p:nvSpPr>
        <p:spPr>
          <a:xfrm>
            <a:off x="5182929" y="72737"/>
            <a:ext cx="18261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>
                <a:solidFill>
                  <a:srgbClr val="C00000"/>
                </a:solidFill>
              </a:rPr>
              <a:t>同类对比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17249283-DD61-46D5-98EE-186F1820C5B6}"/>
              </a:ext>
            </a:extLst>
          </p:cNvPr>
          <p:cNvSpPr txBox="1"/>
          <p:nvPr/>
        </p:nvSpPr>
        <p:spPr>
          <a:xfrm>
            <a:off x="638638" y="3985747"/>
            <a:ext cx="6160654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0"/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布洛芬退热不反复</a:t>
            </a:r>
          </a:p>
          <a:p>
            <a:pPr indent="0"/>
            <a:endParaRPr lang="zh-CN" altLang="en-US" b="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0"/>
            <a:r>
              <a:rPr lang="zh-CN" altLang="en-US" b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布洛芬缓释胶囊血药浓度平稳，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发挥药物最佳治疗效果</a:t>
            </a:r>
            <a:endParaRPr lang="zh-CN" altLang="en-US" b="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0"/>
            <a:r>
              <a:rPr lang="zh-CN" altLang="en-US" b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同时具有抗炎作用，平稳退热不反复</a:t>
            </a:r>
          </a:p>
          <a:p>
            <a:pPr indent="0"/>
            <a:endParaRPr lang="zh-CN" altLang="en-US" b="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640596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4C4F95B-4B91-42C2-B45E-FD579192D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61D042BF-EF38-4310-8250-86245F2A57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3432" cy="6858000"/>
          </a:xfr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76014A65-EDF8-40C6-BBCD-9E334DDF55F3}"/>
              </a:ext>
            </a:extLst>
          </p:cNvPr>
          <p:cNvSpPr txBox="1"/>
          <p:nvPr/>
        </p:nvSpPr>
        <p:spPr>
          <a:xfrm>
            <a:off x="1094510" y="1604423"/>
            <a:ext cx="7430654" cy="26748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0"/>
            <a:r>
              <a:rPr lang="zh-CN" altLang="zh-CN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安全性</a:t>
            </a:r>
            <a:endParaRPr lang="en-US" altLang="zh-CN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0"/>
            <a:endParaRPr lang="zh-CN" altLang="zh-CN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charset="0"/>
              <a:buChar char="Ø"/>
            </a:pPr>
            <a:r>
              <a:rPr lang="zh-CN" altLang="zh-CN" b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机体会较快地清除布洛芬</a:t>
            </a:r>
            <a:r>
              <a:rPr lang="zh-CN" altLang="zh-CN" sz="1600" b="0" baseline="30000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【</a:t>
            </a:r>
            <a:r>
              <a:rPr lang="en-US" altLang="zh-CN" sz="1600" b="0" baseline="30000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</a:t>
            </a:r>
            <a:r>
              <a:rPr lang="zh-CN" altLang="zh-CN" sz="1600" b="0" baseline="30000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】</a:t>
            </a:r>
            <a:endParaRPr lang="zh-CN" altLang="zh-CN" b="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charset="0"/>
              <a:buChar char="Ø"/>
            </a:pPr>
            <a:r>
              <a:rPr lang="zh-CN" altLang="en-US" b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无肝脏的毒副反应、无神经系统的毒副反应</a:t>
            </a:r>
          </a:p>
          <a:p>
            <a:pPr marL="285750" indent="-285750">
              <a:lnSpc>
                <a:spcPct val="150000"/>
              </a:lnSpc>
              <a:buFont typeface="Wingdings" panose="05000000000000000000" charset="0"/>
              <a:buChar char="Ø"/>
            </a:pPr>
            <a:r>
              <a:rPr lang="zh-CN" altLang="en-US" b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缓释胶囊剂型，血药浓度平稳，避免峰谷现象，降低药物毒副作用</a:t>
            </a:r>
          </a:p>
          <a:p>
            <a:pPr marL="285750" indent="-285750">
              <a:lnSpc>
                <a:spcPct val="150000"/>
              </a:lnSpc>
              <a:buFont typeface="Wingdings" panose="05000000000000000000" charset="0"/>
              <a:buChar char="Ø"/>
            </a:pPr>
            <a:r>
              <a:rPr lang="zh-CN" altLang="en-US" b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缓释胶囊减少用药总剂量，一日两次</a:t>
            </a:r>
          </a:p>
          <a:p>
            <a:pPr marL="285750" indent="-285750">
              <a:lnSpc>
                <a:spcPct val="150000"/>
              </a:lnSpc>
              <a:buFont typeface="Wingdings" panose="05000000000000000000" charset="0"/>
              <a:buChar char="Ø"/>
            </a:pPr>
            <a:r>
              <a:rPr lang="zh-CN" altLang="en-US" b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铝塑铝包装有效避光、防潮、防热，保证产品疗效，安全更有效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5E954F61-C71A-4EA9-9C66-ABA06A8A1136}"/>
              </a:ext>
            </a:extLst>
          </p:cNvPr>
          <p:cNvSpPr txBox="1"/>
          <p:nvPr/>
        </p:nvSpPr>
        <p:spPr>
          <a:xfrm>
            <a:off x="4977745" y="72737"/>
            <a:ext cx="22365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>
                <a:solidFill>
                  <a:srgbClr val="C00000"/>
                </a:solidFill>
              </a:rPr>
              <a:t>药物安全性</a:t>
            </a:r>
          </a:p>
        </p:txBody>
      </p:sp>
    </p:spTree>
    <p:extLst>
      <p:ext uri="{BB962C8B-B14F-4D97-AF65-F5344CB8AC3E}">
        <p14:creationId xmlns:p14="http://schemas.microsoft.com/office/powerpoint/2010/main" val="113726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2E41872-F89E-454E-9912-74F220D51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FCF1D0FF-492B-4CEA-BDC7-E5320A4DC29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3432" cy="6858000"/>
          </a:xfr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5C0CB972-530C-49B7-9AA1-5D2805DB267E}"/>
              </a:ext>
            </a:extLst>
          </p:cNvPr>
          <p:cNvSpPr txBox="1"/>
          <p:nvPr/>
        </p:nvSpPr>
        <p:spPr>
          <a:xfrm>
            <a:off x="2605243" y="1452447"/>
            <a:ext cx="6160654" cy="32696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0">
              <a:lnSpc>
                <a:spcPct val="150000"/>
              </a:lnSpc>
            </a:pP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缓士芬退热小结：</a:t>
            </a:r>
            <a:endParaRPr lang="en-US" altLang="zh-CN" sz="20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0">
              <a:lnSpc>
                <a:spcPct val="150000"/>
              </a:lnSpc>
            </a:pPr>
            <a:endParaRPr lang="zh-CN" altLang="en-US" sz="20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zh-CN" altLang="zh-CN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作用更快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/</a:t>
            </a:r>
            <a:r>
              <a:rPr lang="zh-CN" altLang="zh-CN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体温下降更明显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/</a:t>
            </a:r>
            <a:r>
              <a:rPr lang="zh-CN" altLang="zh-CN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维持时间更长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zh-CN" altLang="zh-CN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布洛芬缓释胶囊退热安全性较高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zh-CN" altLang="zh-CN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布洛芬缓释胶囊平稳退热不反复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zh-CN" altLang="zh-CN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布洛芬服用剂量少，毒副作用小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布洛芬使患者退热过程大量排汗</a:t>
            </a:r>
            <a:endParaRPr lang="zh-CN" altLang="en-US" sz="2000" b="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AF0A57FE-81E6-4182-A4B4-A79B22C2C26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88" t="11434" r="28239" b="8028"/>
          <a:stretch>
            <a:fillRect/>
          </a:stretch>
        </p:blipFill>
        <p:spPr>
          <a:xfrm>
            <a:off x="-1432" y="1195272"/>
            <a:ext cx="1870075" cy="3783965"/>
          </a:xfrm>
          <a:prstGeom prst="rect">
            <a:avLst/>
          </a:prstGeom>
        </p:spPr>
      </p:pic>
      <p:sp>
        <p:nvSpPr>
          <p:cNvPr id="9" name="文本框 8">
            <a:extLst>
              <a:ext uri="{FF2B5EF4-FFF2-40B4-BE49-F238E27FC236}">
                <a16:creationId xmlns:a16="http://schemas.microsoft.com/office/drawing/2014/main" id="{3B159593-9A61-4654-B0CD-59AD6527358F}"/>
              </a:ext>
            </a:extLst>
          </p:cNvPr>
          <p:cNvSpPr txBox="1"/>
          <p:nvPr/>
        </p:nvSpPr>
        <p:spPr>
          <a:xfrm>
            <a:off x="5182929" y="72737"/>
            <a:ext cx="18261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>
                <a:solidFill>
                  <a:srgbClr val="C00000"/>
                </a:solidFill>
              </a:rPr>
              <a:t>优势总结</a:t>
            </a:r>
          </a:p>
        </p:txBody>
      </p:sp>
    </p:spTree>
    <p:extLst>
      <p:ext uri="{BB962C8B-B14F-4D97-AF65-F5344CB8AC3E}">
        <p14:creationId xmlns:p14="http://schemas.microsoft.com/office/powerpoint/2010/main" val="11842987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9525594-B15F-4579-86C1-CF1F19D22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B741DEE1-2A5B-457F-8D1D-CFC2E91632B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3433" cy="6858000"/>
          </a:xfrm>
        </p:spPr>
      </p:pic>
      <p:sp>
        <p:nvSpPr>
          <p:cNvPr id="6" name="_color1">
            <a:extLst>
              <a:ext uri="{FF2B5EF4-FFF2-40B4-BE49-F238E27FC236}">
                <a16:creationId xmlns:a16="http://schemas.microsoft.com/office/drawing/2014/main" id="{F7C06AD4-9652-4141-9EB0-C66C99546B48}"/>
              </a:ext>
            </a:extLst>
          </p:cNvPr>
          <p:cNvSpPr/>
          <p:nvPr/>
        </p:nvSpPr>
        <p:spPr bwMode="gray">
          <a:xfrm>
            <a:off x="3845739" y="3983718"/>
            <a:ext cx="1098572" cy="718297"/>
          </a:xfrm>
          <a:custGeom>
            <a:avLst/>
            <a:gdLst/>
            <a:ahLst/>
            <a:cxnLst>
              <a:cxn ang="0">
                <a:pos x="367" y="174"/>
              </a:cxn>
              <a:cxn ang="0">
                <a:pos x="67" y="0"/>
              </a:cxn>
              <a:cxn ang="0">
                <a:pos x="42" y="36"/>
              </a:cxn>
              <a:cxn ang="0">
                <a:pos x="0" y="39"/>
              </a:cxn>
              <a:cxn ang="0">
                <a:pos x="367" y="252"/>
              </a:cxn>
              <a:cxn ang="0">
                <a:pos x="385" y="214"/>
              </a:cxn>
              <a:cxn ang="0">
                <a:pos x="367" y="174"/>
              </a:cxn>
            </a:cxnLst>
            <a:rect l="0" t="0" r="r" b="b"/>
            <a:pathLst>
              <a:path w="385" h="252">
                <a:moveTo>
                  <a:pt x="367" y="174"/>
                </a:moveTo>
                <a:cubicBezTo>
                  <a:pt x="240" y="169"/>
                  <a:pt x="130" y="101"/>
                  <a:pt x="67" y="0"/>
                </a:cubicBezTo>
                <a:cubicBezTo>
                  <a:pt x="42" y="36"/>
                  <a:pt x="42" y="36"/>
                  <a:pt x="42" y="36"/>
                </a:cubicBezTo>
                <a:cubicBezTo>
                  <a:pt x="0" y="39"/>
                  <a:pt x="0" y="39"/>
                  <a:pt x="0" y="39"/>
                </a:cubicBezTo>
                <a:cubicBezTo>
                  <a:pt x="76" y="163"/>
                  <a:pt x="212" y="247"/>
                  <a:pt x="367" y="252"/>
                </a:cubicBezTo>
                <a:cubicBezTo>
                  <a:pt x="385" y="214"/>
                  <a:pt x="385" y="214"/>
                  <a:pt x="385" y="214"/>
                </a:cubicBezTo>
                <a:lnTo>
                  <a:pt x="367" y="174"/>
                </a:lnTo>
                <a:close/>
              </a:path>
            </a:pathLst>
          </a:custGeom>
          <a:solidFill>
            <a:srgbClr val="FF0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 altLang="zh-CN" sz="110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_color1">
            <a:extLst>
              <a:ext uri="{FF2B5EF4-FFF2-40B4-BE49-F238E27FC236}">
                <a16:creationId xmlns:a16="http://schemas.microsoft.com/office/drawing/2014/main" id="{A3CCC77E-4C07-4CBB-999F-4F244241962A}"/>
              </a:ext>
            </a:extLst>
          </p:cNvPr>
          <p:cNvSpPr/>
          <p:nvPr/>
        </p:nvSpPr>
        <p:spPr bwMode="gray">
          <a:xfrm>
            <a:off x="3848153" y="2155984"/>
            <a:ext cx="1050283" cy="709846"/>
          </a:xfrm>
          <a:custGeom>
            <a:avLst/>
            <a:gdLst/>
            <a:ahLst/>
            <a:cxnLst>
              <a:cxn ang="0">
                <a:pos x="68" y="249"/>
              </a:cxn>
              <a:cxn ang="0">
                <a:pos x="368" y="78"/>
              </a:cxn>
              <a:cxn ang="0">
                <a:pos x="350" y="39"/>
              </a:cxn>
              <a:cxn ang="0">
                <a:pos x="368" y="0"/>
              </a:cxn>
              <a:cxn ang="0">
                <a:pos x="0" y="211"/>
              </a:cxn>
              <a:cxn ang="0">
                <a:pos x="25" y="245"/>
              </a:cxn>
              <a:cxn ang="0">
                <a:pos x="68" y="249"/>
              </a:cxn>
            </a:cxnLst>
            <a:rect l="0" t="0" r="r" b="b"/>
            <a:pathLst>
              <a:path w="368" h="249">
                <a:moveTo>
                  <a:pt x="68" y="249"/>
                </a:moveTo>
                <a:cubicBezTo>
                  <a:pt x="132" y="149"/>
                  <a:pt x="242" y="82"/>
                  <a:pt x="368" y="78"/>
                </a:cubicBezTo>
                <a:cubicBezTo>
                  <a:pt x="350" y="39"/>
                  <a:pt x="350" y="39"/>
                  <a:pt x="350" y="39"/>
                </a:cubicBezTo>
                <a:cubicBezTo>
                  <a:pt x="368" y="0"/>
                  <a:pt x="368" y="0"/>
                  <a:pt x="368" y="0"/>
                </a:cubicBezTo>
                <a:cubicBezTo>
                  <a:pt x="212" y="4"/>
                  <a:pt x="77" y="87"/>
                  <a:pt x="0" y="211"/>
                </a:cubicBezTo>
                <a:cubicBezTo>
                  <a:pt x="25" y="245"/>
                  <a:pt x="25" y="245"/>
                  <a:pt x="25" y="245"/>
                </a:cubicBezTo>
                <a:lnTo>
                  <a:pt x="68" y="249"/>
                </a:lnTo>
                <a:close/>
              </a:path>
            </a:pathLst>
          </a:custGeom>
          <a:solidFill>
            <a:srgbClr val="FF0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 altLang="zh-CN" sz="110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_color1">
            <a:extLst>
              <a:ext uri="{FF2B5EF4-FFF2-40B4-BE49-F238E27FC236}">
                <a16:creationId xmlns:a16="http://schemas.microsoft.com/office/drawing/2014/main" id="{2FBA9A02-05C6-4481-AD2A-626ECEDD4F8A}"/>
              </a:ext>
            </a:extLst>
          </p:cNvPr>
          <p:cNvSpPr/>
          <p:nvPr/>
        </p:nvSpPr>
        <p:spPr bwMode="gray">
          <a:xfrm>
            <a:off x="4921373" y="2155984"/>
            <a:ext cx="1097365" cy="720712"/>
          </a:xfrm>
          <a:custGeom>
            <a:avLst/>
            <a:gdLst/>
            <a:ahLst/>
            <a:cxnLst>
              <a:cxn ang="0">
                <a:pos x="19" y="78"/>
              </a:cxn>
              <a:cxn ang="0">
                <a:pos x="318" y="253"/>
              </a:cxn>
              <a:cxn ang="0">
                <a:pos x="343" y="216"/>
              </a:cxn>
              <a:cxn ang="0">
                <a:pos x="385" y="213"/>
              </a:cxn>
              <a:cxn ang="0">
                <a:pos x="18" y="0"/>
              </a:cxn>
              <a:cxn ang="0">
                <a:pos x="0" y="39"/>
              </a:cxn>
              <a:cxn ang="0">
                <a:pos x="19" y="78"/>
              </a:cxn>
            </a:cxnLst>
            <a:rect l="0" t="0" r="r" b="b"/>
            <a:pathLst>
              <a:path w="385" h="253">
                <a:moveTo>
                  <a:pt x="19" y="78"/>
                </a:moveTo>
                <a:cubicBezTo>
                  <a:pt x="145" y="83"/>
                  <a:pt x="255" y="151"/>
                  <a:pt x="318" y="253"/>
                </a:cubicBezTo>
                <a:cubicBezTo>
                  <a:pt x="343" y="216"/>
                  <a:pt x="343" y="216"/>
                  <a:pt x="343" y="216"/>
                </a:cubicBezTo>
                <a:cubicBezTo>
                  <a:pt x="385" y="213"/>
                  <a:pt x="385" y="213"/>
                  <a:pt x="385" y="213"/>
                </a:cubicBezTo>
                <a:cubicBezTo>
                  <a:pt x="309" y="88"/>
                  <a:pt x="173" y="4"/>
                  <a:pt x="18" y="0"/>
                </a:cubicBezTo>
                <a:cubicBezTo>
                  <a:pt x="0" y="39"/>
                  <a:pt x="0" y="39"/>
                  <a:pt x="0" y="39"/>
                </a:cubicBezTo>
                <a:lnTo>
                  <a:pt x="19" y="78"/>
                </a:lnTo>
                <a:close/>
              </a:path>
            </a:pathLst>
          </a:custGeom>
          <a:solidFill>
            <a:srgbClr val="FF0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 altLang="zh-CN" sz="110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_color1">
            <a:extLst>
              <a:ext uri="{FF2B5EF4-FFF2-40B4-BE49-F238E27FC236}">
                <a16:creationId xmlns:a16="http://schemas.microsoft.com/office/drawing/2014/main" id="{6AB9C054-CFBB-4E09-936D-6A670BE81B69}"/>
              </a:ext>
            </a:extLst>
          </p:cNvPr>
          <p:cNvSpPr/>
          <p:nvPr/>
        </p:nvSpPr>
        <p:spPr bwMode="gray">
          <a:xfrm>
            <a:off x="3657412" y="2819956"/>
            <a:ext cx="347680" cy="1212051"/>
          </a:xfrm>
          <a:custGeom>
            <a:avLst/>
            <a:gdLst/>
            <a:ahLst/>
            <a:cxnLst>
              <a:cxn ang="0">
                <a:pos x="120" y="385"/>
              </a:cxn>
              <a:cxn ang="0">
                <a:pos x="78" y="213"/>
              </a:cxn>
              <a:cxn ang="0">
                <a:pos x="122" y="39"/>
              </a:cxn>
              <a:cxn ang="0">
                <a:pos x="79" y="35"/>
              </a:cxn>
              <a:cxn ang="0">
                <a:pos x="54" y="0"/>
              </a:cxn>
              <a:cxn ang="0">
                <a:pos x="0" y="213"/>
              </a:cxn>
              <a:cxn ang="0">
                <a:pos x="53" y="425"/>
              </a:cxn>
              <a:cxn ang="0">
                <a:pos x="95" y="421"/>
              </a:cxn>
              <a:cxn ang="0">
                <a:pos x="120" y="385"/>
              </a:cxn>
            </a:cxnLst>
            <a:rect l="0" t="0" r="r" b="b"/>
            <a:pathLst>
              <a:path w="122" h="425">
                <a:moveTo>
                  <a:pt x="120" y="385"/>
                </a:moveTo>
                <a:cubicBezTo>
                  <a:pt x="93" y="334"/>
                  <a:pt x="78" y="275"/>
                  <a:pt x="78" y="213"/>
                </a:cubicBezTo>
                <a:cubicBezTo>
                  <a:pt x="78" y="150"/>
                  <a:pt x="94" y="91"/>
                  <a:pt x="122" y="39"/>
                </a:cubicBezTo>
                <a:cubicBezTo>
                  <a:pt x="79" y="35"/>
                  <a:pt x="79" y="35"/>
                  <a:pt x="79" y="35"/>
                </a:cubicBezTo>
                <a:cubicBezTo>
                  <a:pt x="54" y="0"/>
                  <a:pt x="54" y="0"/>
                  <a:pt x="54" y="0"/>
                </a:cubicBezTo>
                <a:cubicBezTo>
                  <a:pt x="19" y="64"/>
                  <a:pt x="0" y="136"/>
                  <a:pt x="0" y="213"/>
                </a:cubicBezTo>
                <a:cubicBezTo>
                  <a:pt x="0" y="290"/>
                  <a:pt x="19" y="362"/>
                  <a:pt x="53" y="425"/>
                </a:cubicBezTo>
                <a:cubicBezTo>
                  <a:pt x="95" y="421"/>
                  <a:pt x="95" y="421"/>
                  <a:pt x="95" y="421"/>
                </a:cubicBezTo>
                <a:lnTo>
                  <a:pt x="120" y="385"/>
                </a:lnTo>
                <a:close/>
              </a:path>
            </a:pathLst>
          </a:custGeom>
          <a:solidFill>
            <a:srgbClr val="FF0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 altLang="zh-CN" sz="110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_color1">
            <a:extLst>
              <a:ext uri="{FF2B5EF4-FFF2-40B4-BE49-F238E27FC236}">
                <a16:creationId xmlns:a16="http://schemas.microsoft.com/office/drawing/2014/main" id="{7A0BC2DA-4EA6-472A-83F7-8C7A93251F37}"/>
              </a:ext>
            </a:extLst>
          </p:cNvPr>
          <p:cNvSpPr/>
          <p:nvPr/>
        </p:nvSpPr>
        <p:spPr bwMode="gray">
          <a:xfrm>
            <a:off x="4967247" y="3992168"/>
            <a:ext cx="1046662" cy="709846"/>
          </a:xfrm>
          <a:custGeom>
            <a:avLst/>
            <a:gdLst/>
            <a:ahLst/>
            <a:cxnLst>
              <a:cxn ang="0">
                <a:pos x="299" y="0"/>
              </a:cxn>
              <a:cxn ang="0">
                <a:pos x="0" y="171"/>
              </a:cxn>
              <a:cxn ang="0">
                <a:pos x="18" y="211"/>
              </a:cxn>
              <a:cxn ang="0">
                <a:pos x="0" y="249"/>
              </a:cxn>
              <a:cxn ang="0">
                <a:pos x="367" y="39"/>
              </a:cxn>
              <a:cxn ang="0">
                <a:pos x="342" y="4"/>
              </a:cxn>
              <a:cxn ang="0">
                <a:pos x="299" y="0"/>
              </a:cxn>
            </a:cxnLst>
            <a:rect l="0" t="0" r="r" b="b"/>
            <a:pathLst>
              <a:path w="367" h="249">
                <a:moveTo>
                  <a:pt x="299" y="0"/>
                </a:moveTo>
                <a:cubicBezTo>
                  <a:pt x="236" y="100"/>
                  <a:pt x="126" y="167"/>
                  <a:pt x="0" y="171"/>
                </a:cubicBezTo>
                <a:cubicBezTo>
                  <a:pt x="18" y="211"/>
                  <a:pt x="18" y="211"/>
                  <a:pt x="18" y="211"/>
                </a:cubicBezTo>
                <a:cubicBezTo>
                  <a:pt x="0" y="249"/>
                  <a:pt x="0" y="249"/>
                  <a:pt x="0" y="249"/>
                </a:cubicBezTo>
                <a:cubicBezTo>
                  <a:pt x="155" y="245"/>
                  <a:pt x="290" y="162"/>
                  <a:pt x="367" y="39"/>
                </a:cubicBezTo>
                <a:cubicBezTo>
                  <a:pt x="342" y="4"/>
                  <a:pt x="342" y="4"/>
                  <a:pt x="342" y="4"/>
                </a:cubicBezTo>
                <a:lnTo>
                  <a:pt x="299" y="0"/>
                </a:lnTo>
                <a:close/>
              </a:path>
            </a:pathLst>
          </a:custGeom>
          <a:solidFill>
            <a:srgbClr val="FF0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 altLang="zh-CN" sz="110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_color1">
            <a:extLst>
              <a:ext uri="{FF2B5EF4-FFF2-40B4-BE49-F238E27FC236}">
                <a16:creationId xmlns:a16="http://schemas.microsoft.com/office/drawing/2014/main" id="{DD2A72D3-7039-4A99-80BE-AD8923DB00BD}"/>
              </a:ext>
            </a:extLst>
          </p:cNvPr>
          <p:cNvSpPr/>
          <p:nvPr/>
        </p:nvSpPr>
        <p:spPr bwMode="gray">
          <a:xfrm>
            <a:off x="6173262" y="2155984"/>
            <a:ext cx="1097364" cy="718297"/>
          </a:xfrm>
          <a:custGeom>
            <a:avLst/>
            <a:gdLst/>
            <a:ahLst/>
            <a:cxnLst>
              <a:cxn ang="0">
                <a:pos x="367" y="0"/>
              </a:cxn>
              <a:cxn ang="0">
                <a:pos x="0" y="213"/>
              </a:cxn>
              <a:cxn ang="0">
                <a:pos x="41" y="216"/>
              </a:cxn>
              <a:cxn ang="0">
                <a:pos x="67" y="252"/>
              </a:cxn>
              <a:cxn ang="0">
                <a:pos x="367" y="78"/>
              </a:cxn>
              <a:cxn ang="0">
                <a:pos x="385" y="40"/>
              </a:cxn>
              <a:cxn ang="0">
                <a:pos x="367" y="0"/>
              </a:cxn>
            </a:cxnLst>
            <a:rect l="0" t="0" r="r" b="b"/>
            <a:pathLst>
              <a:path w="385" h="252">
                <a:moveTo>
                  <a:pt x="367" y="0"/>
                </a:moveTo>
                <a:cubicBezTo>
                  <a:pt x="211" y="4"/>
                  <a:pt x="76" y="88"/>
                  <a:pt x="0" y="213"/>
                </a:cubicBezTo>
                <a:cubicBezTo>
                  <a:pt x="41" y="216"/>
                  <a:pt x="41" y="216"/>
                  <a:pt x="41" y="216"/>
                </a:cubicBezTo>
                <a:cubicBezTo>
                  <a:pt x="67" y="252"/>
                  <a:pt x="67" y="252"/>
                  <a:pt x="67" y="252"/>
                </a:cubicBezTo>
                <a:cubicBezTo>
                  <a:pt x="130" y="151"/>
                  <a:pt x="240" y="82"/>
                  <a:pt x="367" y="78"/>
                </a:cubicBezTo>
                <a:cubicBezTo>
                  <a:pt x="385" y="40"/>
                  <a:pt x="385" y="40"/>
                  <a:pt x="385" y="40"/>
                </a:cubicBezTo>
                <a:lnTo>
                  <a:pt x="367" y="0"/>
                </a:lnTo>
                <a:close/>
              </a:path>
            </a:pathLst>
          </a:custGeom>
          <a:solidFill>
            <a:srgbClr val="FF0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 altLang="zh-CN" sz="110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_color1">
            <a:extLst>
              <a:ext uri="{FF2B5EF4-FFF2-40B4-BE49-F238E27FC236}">
                <a16:creationId xmlns:a16="http://schemas.microsoft.com/office/drawing/2014/main" id="{BF4B6BE6-4556-41A7-8500-73AEC75D80FD}"/>
              </a:ext>
            </a:extLst>
          </p:cNvPr>
          <p:cNvSpPr/>
          <p:nvPr/>
        </p:nvSpPr>
        <p:spPr bwMode="gray">
          <a:xfrm>
            <a:off x="7293564" y="2155984"/>
            <a:ext cx="1050284" cy="709847"/>
          </a:xfrm>
          <a:custGeom>
            <a:avLst/>
            <a:gdLst/>
            <a:ahLst/>
            <a:cxnLst>
              <a:cxn ang="0">
                <a:pos x="368" y="211"/>
              </a:cxn>
              <a:cxn ang="0">
                <a:pos x="0" y="0"/>
              </a:cxn>
              <a:cxn ang="0">
                <a:pos x="18" y="40"/>
              </a:cxn>
              <a:cxn ang="0">
                <a:pos x="0" y="78"/>
              </a:cxn>
              <a:cxn ang="0">
                <a:pos x="300" y="249"/>
              </a:cxn>
              <a:cxn ang="0">
                <a:pos x="343" y="245"/>
              </a:cxn>
              <a:cxn ang="0">
                <a:pos x="368" y="211"/>
              </a:cxn>
            </a:cxnLst>
            <a:rect l="0" t="0" r="r" b="b"/>
            <a:pathLst>
              <a:path w="368" h="249">
                <a:moveTo>
                  <a:pt x="368" y="211"/>
                </a:moveTo>
                <a:cubicBezTo>
                  <a:pt x="291" y="87"/>
                  <a:pt x="155" y="4"/>
                  <a:pt x="0" y="0"/>
                </a:cubicBezTo>
                <a:cubicBezTo>
                  <a:pt x="18" y="40"/>
                  <a:pt x="18" y="40"/>
                  <a:pt x="18" y="40"/>
                </a:cubicBezTo>
                <a:cubicBezTo>
                  <a:pt x="0" y="78"/>
                  <a:pt x="0" y="78"/>
                  <a:pt x="0" y="78"/>
                </a:cubicBezTo>
                <a:cubicBezTo>
                  <a:pt x="126" y="82"/>
                  <a:pt x="236" y="149"/>
                  <a:pt x="300" y="249"/>
                </a:cubicBezTo>
                <a:cubicBezTo>
                  <a:pt x="343" y="245"/>
                  <a:pt x="343" y="245"/>
                  <a:pt x="343" y="245"/>
                </a:cubicBezTo>
                <a:lnTo>
                  <a:pt x="368" y="211"/>
                </a:lnTo>
                <a:close/>
              </a:path>
            </a:pathLst>
          </a:custGeom>
          <a:solidFill>
            <a:srgbClr val="FF0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 altLang="zh-CN" sz="110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_color1">
            <a:extLst>
              <a:ext uri="{FF2B5EF4-FFF2-40B4-BE49-F238E27FC236}">
                <a16:creationId xmlns:a16="http://schemas.microsoft.com/office/drawing/2014/main" id="{182717A6-97AD-4EF8-90C7-98748C310FB1}"/>
              </a:ext>
            </a:extLst>
          </p:cNvPr>
          <p:cNvSpPr/>
          <p:nvPr/>
        </p:nvSpPr>
        <p:spPr bwMode="gray">
          <a:xfrm>
            <a:off x="6175677" y="3992168"/>
            <a:ext cx="1052697" cy="709846"/>
          </a:xfrm>
          <a:custGeom>
            <a:avLst/>
            <a:gdLst/>
            <a:ahLst/>
            <a:cxnLst>
              <a:cxn ang="0">
                <a:pos x="369" y="171"/>
              </a:cxn>
              <a:cxn ang="0">
                <a:pos x="68" y="0"/>
              </a:cxn>
              <a:cxn ang="0">
                <a:pos x="26" y="4"/>
              </a:cxn>
              <a:cxn ang="0">
                <a:pos x="0" y="39"/>
              </a:cxn>
              <a:cxn ang="0">
                <a:pos x="368" y="249"/>
              </a:cxn>
              <a:cxn ang="0">
                <a:pos x="351" y="211"/>
              </a:cxn>
              <a:cxn ang="0">
                <a:pos x="369" y="171"/>
              </a:cxn>
            </a:cxnLst>
            <a:rect l="0" t="0" r="r" b="b"/>
            <a:pathLst>
              <a:path w="369" h="249">
                <a:moveTo>
                  <a:pt x="369" y="171"/>
                </a:moveTo>
                <a:cubicBezTo>
                  <a:pt x="242" y="167"/>
                  <a:pt x="132" y="100"/>
                  <a:pt x="68" y="0"/>
                </a:cubicBezTo>
                <a:cubicBezTo>
                  <a:pt x="26" y="4"/>
                  <a:pt x="26" y="4"/>
                  <a:pt x="26" y="4"/>
                </a:cubicBezTo>
                <a:cubicBezTo>
                  <a:pt x="0" y="39"/>
                  <a:pt x="0" y="39"/>
                  <a:pt x="0" y="39"/>
                </a:cubicBezTo>
                <a:cubicBezTo>
                  <a:pt x="78" y="162"/>
                  <a:pt x="213" y="245"/>
                  <a:pt x="368" y="249"/>
                </a:cubicBezTo>
                <a:cubicBezTo>
                  <a:pt x="351" y="211"/>
                  <a:pt x="351" y="211"/>
                  <a:pt x="351" y="211"/>
                </a:cubicBezTo>
                <a:lnTo>
                  <a:pt x="369" y="171"/>
                </a:lnTo>
                <a:close/>
              </a:path>
            </a:pathLst>
          </a:custGeom>
          <a:solidFill>
            <a:srgbClr val="FF0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 altLang="zh-CN" sz="110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_color1">
            <a:extLst>
              <a:ext uri="{FF2B5EF4-FFF2-40B4-BE49-F238E27FC236}">
                <a16:creationId xmlns:a16="http://schemas.microsoft.com/office/drawing/2014/main" id="{315D3FBC-49D3-4690-9748-E098D63E645B}"/>
              </a:ext>
            </a:extLst>
          </p:cNvPr>
          <p:cNvSpPr/>
          <p:nvPr/>
        </p:nvSpPr>
        <p:spPr bwMode="gray">
          <a:xfrm>
            <a:off x="7251311" y="3983718"/>
            <a:ext cx="1094951" cy="718297"/>
          </a:xfrm>
          <a:custGeom>
            <a:avLst/>
            <a:gdLst/>
            <a:ahLst/>
            <a:cxnLst>
              <a:cxn ang="0">
                <a:pos x="316" y="0"/>
              </a:cxn>
              <a:cxn ang="0">
                <a:pos x="18" y="174"/>
              </a:cxn>
              <a:cxn ang="0">
                <a:pos x="0" y="214"/>
              </a:cxn>
              <a:cxn ang="0">
                <a:pos x="18" y="252"/>
              </a:cxn>
              <a:cxn ang="0">
                <a:pos x="384" y="39"/>
              </a:cxn>
              <a:cxn ang="0">
                <a:pos x="342" y="36"/>
              </a:cxn>
              <a:cxn ang="0">
                <a:pos x="316" y="0"/>
              </a:cxn>
            </a:cxnLst>
            <a:rect l="0" t="0" r="r" b="b"/>
            <a:pathLst>
              <a:path w="384" h="252">
                <a:moveTo>
                  <a:pt x="316" y="0"/>
                </a:moveTo>
                <a:cubicBezTo>
                  <a:pt x="254" y="101"/>
                  <a:pt x="144" y="169"/>
                  <a:pt x="18" y="174"/>
                </a:cubicBezTo>
                <a:cubicBezTo>
                  <a:pt x="0" y="214"/>
                  <a:pt x="0" y="214"/>
                  <a:pt x="0" y="214"/>
                </a:cubicBezTo>
                <a:cubicBezTo>
                  <a:pt x="18" y="252"/>
                  <a:pt x="18" y="252"/>
                  <a:pt x="18" y="252"/>
                </a:cubicBezTo>
                <a:cubicBezTo>
                  <a:pt x="173" y="247"/>
                  <a:pt x="307" y="163"/>
                  <a:pt x="384" y="39"/>
                </a:cubicBezTo>
                <a:cubicBezTo>
                  <a:pt x="342" y="36"/>
                  <a:pt x="342" y="36"/>
                  <a:pt x="342" y="36"/>
                </a:cubicBezTo>
                <a:lnTo>
                  <a:pt x="316" y="0"/>
                </a:lnTo>
                <a:close/>
              </a:path>
            </a:pathLst>
          </a:custGeom>
          <a:solidFill>
            <a:srgbClr val="FF0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 altLang="zh-CN" sz="110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_color1">
            <a:extLst>
              <a:ext uri="{FF2B5EF4-FFF2-40B4-BE49-F238E27FC236}">
                <a16:creationId xmlns:a16="http://schemas.microsoft.com/office/drawing/2014/main" id="{13D08F12-719D-4D47-A668-1FAD8211336E}"/>
              </a:ext>
            </a:extLst>
          </p:cNvPr>
          <p:cNvSpPr/>
          <p:nvPr/>
        </p:nvSpPr>
        <p:spPr bwMode="gray">
          <a:xfrm>
            <a:off x="8186908" y="2823577"/>
            <a:ext cx="347680" cy="1208429"/>
          </a:xfrm>
          <a:custGeom>
            <a:avLst/>
            <a:gdLst/>
            <a:ahLst/>
            <a:cxnLst>
              <a:cxn ang="0">
                <a:pos x="69" y="424"/>
              </a:cxn>
              <a:cxn ang="0">
                <a:pos x="122" y="212"/>
              </a:cxn>
              <a:cxn ang="0">
                <a:pos x="68" y="0"/>
              </a:cxn>
              <a:cxn ang="0">
                <a:pos x="43" y="34"/>
              </a:cxn>
              <a:cxn ang="0">
                <a:pos x="0" y="38"/>
              </a:cxn>
              <a:cxn ang="0">
                <a:pos x="44" y="212"/>
              </a:cxn>
              <a:cxn ang="0">
                <a:pos x="2" y="384"/>
              </a:cxn>
              <a:cxn ang="0">
                <a:pos x="27" y="420"/>
              </a:cxn>
              <a:cxn ang="0">
                <a:pos x="69" y="424"/>
              </a:cxn>
            </a:cxnLst>
            <a:rect l="0" t="0" r="r" b="b"/>
            <a:pathLst>
              <a:path w="122" h="424">
                <a:moveTo>
                  <a:pt x="69" y="424"/>
                </a:moveTo>
                <a:cubicBezTo>
                  <a:pt x="103" y="361"/>
                  <a:pt x="122" y="289"/>
                  <a:pt x="122" y="212"/>
                </a:cubicBezTo>
                <a:cubicBezTo>
                  <a:pt x="122" y="135"/>
                  <a:pt x="102" y="63"/>
                  <a:pt x="68" y="0"/>
                </a:cubicBezTo>
                <a:cubicBezTo>
                  <a:pt x="43" y="34"/>
                  <a:pt x="43" y="34"/>
                  <a:pt x="43" y="34"/>
                </a:cubicBezTo>
                <a:cubicBezTo>
                  <a:pt x="0" y="38"/>
                  <a:pt x="0" y="38"/>
                  <a:pt x="0" y="38"/>
                </a:cubicBezTo>
                <a:cubicBezTo>
                  <a:pt x="28" y="90"/>
                  <a:pt x="44" y="149"/>
                  <a:pt x="44" y="212"/>
                </a:cubicBezTo>
                <a:cubicBezTo>
                  <a:pt x="44" y="274"/>
                  <a:pt x="29" y="333"/>
                  <a:pt x="2" y="384"/>
                </a:cubicBezTo>
                <a:cubicBezTo>
                  <a:pt x="27" y="420"/>
                  <a:pt x="27" y="420"/>
                  <a:pt x="27" y="420"/>
                </a:cubicBezTo>
                <a:lnTo>
                  <a:pt x="69" y="424"/>
                </a:lnTo>
                <a:close/>
              </a:path>
            </a:pathLst>
          </a:custGeom>
          <a:solidFill>
            <a:srgbClr val="FF0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 altLang="zh-CN" sz="110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_color1">
            <a:extLst>
              <a:ext uri="{FF2B5EF4-FFF2-40B4-BE49-F238E27FC236}">
                <a16:creationId xmlns:a16="http://schemas.microsoft.com/office/drawing/2014/main" id="{35DEDB63-AF36-47E1-B706-25DAC7EC0964}"/>
              </a:ext>
            </a:extLst>
          </p:cNvPr>
          <p:cNvSpPr/>
          <p:nvPr/>
        </p:nvSpPr>
        <p:spPr bwMode="gray">
          <a:xfrm>
            <a:off x="5865422" y="2828406"/>
            <a:ext cx="467195" cy="1209636"/>
          </a:xfrm>
          <a:custGeom>
            <a:avLst/>
            <a:gdLst/>
            <a:ahLst/>
            <a:cxnLst>
              <a:cxn ang="0">
                <a:pos x="164" y="385"/>
              </a:cxn>
              <a:cxn ang="0">
                <a:pos x="120" y="210"/>
              </a:cxn>
              <a:cxn ang="0">
                <a:pos x="81" y="28"/>
              </a:cxn>
              <a:cxn ang="0">
                <a:pos x="67" y="0"/>
              </a:cxn>
              <a:cxn ang="0">
                <a:pos x="26" y="3"/>
              </a:cxn>
              <a:cxn ang="0">
                <a:pos x="0" y="40"/>
              </a:cxn>
              <a:cxn ang="0">
                <a:pos x="42" y="210"/>
              </a:cxn>
              <a:cxn ang="0">
                <a:pos x="81" y="393"/>
              </a:cxn>
              <a:cxn ang="0">
                <a:pos x="96" y="424"/>
              </a:cxn>
              <a:cxn ang="0">
                <a:pos x="122" y="389"/>
              </a:cxn>
              <a:cxn ang="0">
                <a:pos x="164" y="385"/>
              </a:cxn>
            </a:cxnLst>
            <a:rect l="0" t="0" r="r" b="b"/>
            <a:pathLst>
              <a:path w="164" h="424">
                <a:moveTo>
                  <a:pt x="164" y="385"/>
                </a:moveTo>
                <a:cubicBezTo>
                  <a:pt x="136" y="333"/>
                  <a:pt x="120" y="274"/>
                  <a:pt x="120" y="210"/>
                </a:cubicBezTo>
                <a:cubicBezTo>
                  <a:pt x="120" y="145"/>
                  <a:pt x="106" y="83"/>
                  <a:pt x="81" y="28"/>
                </a:cubicBezTo>
                <a:cubicBezTo>
                  <a:pt x="77" y="18"/>
                  <a:pt x="72" y="9"/>
                  <a:pt x="67" y="0"/>
                </a:cubicBezTo>
                <a:cubicBezTo>
                  <a:pt x="26" y="3"/>
                  <a:pt x="26" y="3"/>
                  <a:pt x="26" y="3"/>
                </a:cubicBezTo>
                <a:cubicBezTo>
                  <a:pt x="0" y="40"/>
                  <a:pt x="0" y="40"/>
                  <a:pt x="0" y="40"/>
                </a:cubicBezTo>
                <a:cubicBezTo>
                  <a:pt x="27" y="91"/>
                  <a:pt x="42" y="149"/>
                  <a:pt x="42" y="210"/>
                </a:cubicBezTo>
                <a:cubicBezTo>
                  <a:pt x="42" y="275"/>
                  <a:pt x="56" y="337"/>
                  <a:pt x="81" y="393"/>
                </a:cubicBezTo>
                <a:cubicBezTo>
                  <a:pt x="86" y="404"/>
                  <a:pt x="91" y="414"/>
                  <a:pt x="96" y="424"/>
                </a:cubicBezTo>
                <a:cubicBezTo>
                  <a:pt x="122" y="389"/>
                  <a:pt x="122" y="389"/>
                  <a:pt x="122" y="389"/>
                </a:cubicBezTo>
                <a:lnTo>
                  <a:pt x="164" y="385"/>
                </a:lnTo>
                <a:close/>
              </a:path>
            </a:pathLst>
          </a:custGeom>
          <a:solidFill>
            <a:srgbClr val="FF0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 altLang="zh-CN" sz="110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TextBox 34">
            <a:extLst>
              <a:ext uri="{FF2B5EF4-FFF2-40B4-BE49-F238E27FC236}">
                <a16:creationId xmlns:a16="http://schemas.microsoft.com/office/drawing/2014/main" id="{CAEA14B7-55C0-4B81-A9EC-A72C97A7C659}"/>
              </a:ext>
            </a:extLst>
          </p:cNvPr>
          <p:cNvSpPr txBox="1"/>
          <p:nvPr/>
        </p:nvSpPr>
        <p:spPr>
          <a:xfrm>
            <a:off x="3831252" y="3012001"/>
            <a:ext cx="2180082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4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常 见</a:t>
            </a:r>
          </a:p>
        </p:txBody>
      </p:sp>
      <p:sp>
        <p:nvSpPr>
          <p:cNvPr id="18" name="TextBox 35">
            <a:extLst>
              <a:ext uri="{FF2B5EF4-FFF2-40B4-BE49-F238E27FC236}">
                <a16:creationId xmlns:a16="http://schemas.microsoft.com/office/drawing/2014/main" id="{6323FEF5-B6BB-4C2F-8AFF-46FBAC2AA65D}"/>
              </a:ext>
            </a:extLst>
          </p:cNvPr>
          <p:cNvSpPr txBox="1"/>
          <p:nvPr/>
        </p:nvSpPr>
        <p:spPr>
          <a:xfrm>
            <a:off x="6148212" y="2967703"/>
            <a:ext cx="218135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4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问 题</a:t>
            </a:r>
          </a:p>
        </p:txBody>
      </p:sp>
    </p:spTree>
    <p:extLst>
      <p:ext uri="{BB962C8B-B14F-4D97-AF65-F5344CB8AC3E}">
        <p14:creationId xmlns:p14="http://schemas.microsoft.com/office/powerpoint/2010/main" val="5927065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13EBE80-23FF-47C3-AFDF-EE82CE615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300A1DDD-1FEE-4332-B9C7-7CE8F5F271A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807"/>
            <a:ext cx="12192000" cy="6857194"/>
          </a:xfrm>
        </p:spPr>
      </p:pic>
      <p:sp>
        <p:nvSpPr>
          <p:cNvPr id="6" name="对角圆角矩形 4">
            <a:extLst>
              <a:ext uri="{FF2B5EF4-FFF2-40B4-BE49-F238E27FC236}">
                <a16:creationId xmlns:a16="http://schemas.microsoft.com/office/drawing/2014/main" id="{0A532775-C763-49A7-80B8-82FE7964706B}"/>
              </a:ext>
            </a:extLst>
          </p:cNvPr>
          <p:cNvSpPr/>
          <p:nvPr/>
        </p:nvSpPr>
        <p:spPr>
          <a:xfrm>
            <a:off x="356927" y="1027906"/>
            <a:ext cx="3996690" cy="381635"/>
          </a:xfrm>
          <a:prstGeom prst="round2DiagRect">
            <a:avLst>
              <a:gd name="adj1" fmla="val 30205"/>
              <a:gd name="adj2" fmla="val 0"/>
            </a:avLst>
          </a:prstGeom>
          <a:solidFill>
            <a:srgbClr val="FF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1.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是否可以多种退热药一起用？</a:t>
            </a:r>
            <a:r>
              <a: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？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E38EF678-A55C-4C11-B502-0CE783281F5A}"/>
              </a:ext>
            </a:extLst>
          </p:cNvPr>
          <p:cNvSpPr txBox="1"/>
          <p:nvPr/>
        </p:nvSpPr>
        <p:spPr>
          <a:xfrm>
            <a:off x="4362192" y="72737"/>
            <a:ext cx="34676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>
                <a:solidFill>
                  <a:srgbClr val="C00000"/>
                </a:solidFill>
              </a:rPr>
              <a:t>常见问题解决方案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61ABCA8D-E59C-453A-A97B-AB87C8BEE7FF}"/>
              </a:ext>
            </a:extLst>
          </p:cNvPr>
          <p:cNvSpPr txBox="1"/>
          <p:nvPr/>
        </p:nvSpPr>
        <p:spPr>
          <a:xfrm>
            <a:off x="356926" y="1430773"/>
            <a:ext cx="10863116" cy="3761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 dirty="0">
                <a:solidFill>
                  <a:schemeClr val="bg2">
                    <a:lumMod val="10000"/>
                  </a:schemeClr>
                </a:solidFill>
                <a:latin typeface="Calibri" panose="020F0502020204030204"/>
                <a:ea typeface="微软雅黑" panose="020B0503020204020204" pitchFamily="34" charset="-122"/>
              </a:rPr>
              <a:t>避免同时服用两种及以上的非甾体抗炎药。退热效果不会产生叠加作用，也无法改善患者舒适度，使不良反应叠加</a:t>
            </a:r>
          </a:p>
        </p:txBody>
      </p:sp>
      <p:sp>
        <p:nvSpPr>
          <p:cNvPr id="10" name="对角圆角矩形 4">
            <a:extLst>
              <a:ext uri="{FF2B5EF4-FFF2-40B4-BE49-F238E27FC236}">
                <a16:creationId xmlns:a16="http://schemas.microsoft.com/office/drawing/2014/main" id="{F91543A1-E60B-4C91-9C0F-46E149F94413}"/>
              </a:ext>
            </a:extLst>
          </p:cNvPr>
          <p:cNvSpPr/>
          <p:nvPr/>
        </p:nvSpPr>
        <p:spPr>
          <a:xfrm>
            <a:off x="356926" y="2078299"/>
            <a:ext cx="3166110" cy="381635"/>
          </a:xfrm>
          <a:prstGeom prst="round2DiagRect">
            <a:avLst>
              <a:gd name="adj1" fmla="val 30205"/>
              <a:gd name="adj2" fmla="val 0"/>
            </a:avLst>
          </a:prstGeom>
          <a:solidFill>
            <a:srgbClr val="FF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2.</a:t>
            </a:r>
            <a:r>
              <a: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百姓说中药比西药更安全？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8E847741-124B-4AAA-8630-5E53AE6E6050}"/>
              </a:ext>
            </a:extLst>
          </p:cNvPr>
          <p:cNvSpPr txBox="1"/>
          <p:nvPr/>
        </p:nvSpPr>
        <p:spPr>
          <a:xfrm>
            <a:off x="356926" y="2436640"/>
            <a:ext cx="10996873" cy="9916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 dirty="0">
                <a:solidFill>
                  <a:schemeClr val="bg2">
                    <a:lumMod val="10000"/>
                  </a:schemeClr>
                </a:solidFill>
                <a:latin typeface="Calibri" panose="020F0502020204030204"/>
                <a:ea typeface="微软雅黑" panose="020B0503020204020204" pitchFamily="34" charset="-122"/>
              </a:rPr>
              <a:t>是药三分毒，在药物选择上</a:t>
            </a:r>
          </a:p>
          <a:p>
            <a:pPr fontAlgn="auto"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 dirty="0">
                <a:solidFill>
                  <a:schemeClr val="bg2">
                    <a:lumMod val="10000"/>
                  </a:schemeClr>
                </a:solidFill>
                <a:latin typeface="Calibri" panose="020F0502020204030204"/>
                <a:ea typeface="微软雅黑" panose="020B0503020204020204" pitchFamily="34" charset="-122"/>
              </a:rPr>
              <a:t>根据控制症状的需要，在最短治疗时间内使用</a:t>
            </a:r>
            <a:r>
              <a:rPr lang="zh-CN" altLang="en-US" sz="1600" b="1" u="sng" dirty="0">
                <a:solidFill>
                  <a:srgbClr val="FF0000"/>
                </a:solidFill>
                <a:latin typeface="Calibri" panose="020F0502020204030204"/>
                <a:ea typeface="微软雅黑" panose="020B0503020204020204" pitchFamily="34" charset="-122"/>
              </a:rPr>
              <a:t>最低有效剂量</a:t>
            </a:r>
            <a:r>
              <a:rPr lang="zh-CN" altLang="en-US" sz="1600" dirty="0">
                <a:solidFill>
                  <a:schemeClr val="bg2">
                    <a:lumMod val="10000"/>
                  </a:schemeClr>
                </a:solidFill>
                <a:latin typeface="Calibri" panose="020F0502020204030204"/>
                <a:ea typeface="微软雅黑" panose="020B0503020204020204" pitchFamily="34" charset="-122"/>
              </a:rPr>
              <a:t>，可以使不良反应降到最低</a:t>
            </a:r>
          </a:p>
          <a:p>
            <a:pPr fontAlgn="auto"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 dirty="0">
                <a:solidFill>
                  <a:schemeClr val="bg2">
                    <a:lumMod val="10000"/>
                  </a:schemeClr>
                </a:solidFill>
                <a:latin typeface="Calibri" panose="020F0502020204030204"/>
                <a:ea typeface="微软雅黑" panose="020B0503020204020204" pitchFamily="34" charset="-122"/>
              </a:rPr>
              <a:t>能达目的，服用的越少越好：退热快速、周期短、服用剂量少、服用次数少</a:t>
            </a:r>
          </a:p>
        </p:txBody>
      </p:sp>
      <p:sp>
        <p:nvSpPr>
          <p:cNvPr id="13" name="对角圆角矩形 4">
            <a:extLst>
              <a:ext uri="{FF2B5EF4-FFF2-40B4-BE49-F238E27FC236}">
                <a16:creationId xmlns:a16="http://schemas.microsoft.com/office/drawing/2014/main" id="{30EB9F82-A093-4C84-8845-1B5C0797C5B9}"/>
              </a:ext>
            </a:extLst>
          </p:cNvPr>
          <p:cNvSpPr/>
          <p:nvPr/>
        </p:nvSpPr>
        <p:spPr>
          <a:xfrm>
            <a:off x="356926" y="3701892"/>
            <a:ext cx="3742055" cy="381635"/>
          </a:xfrm>
          <a:prstGeom prst="round2DiagRect">
            <a:avLst>
              <a:gd name="adj1" fmla="val 30205"/>
              <a:gd name="adj2" fmla="val 0"/>
            </a:avLst>
          </a:prstGeom>
          <a:solidFill>
            <a:srgbClr val="FF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3.</a:t>
            </a:r>
            <a:r>
              <a: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为何感冒发热不退或反复发热？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F142A0ED-3791-4895-90D2-1324EB7C4D57}"/>
              </a:ext>
            </a:extLst>
          </p:cNvPr>
          <p:cNvSpPr txBox="1"/>
          <p:nvPr/>
        </p:nvSpPr>
        <p:spPr>
          <a:xfrm>
            <a:off x="356926" y="4083281"/>
            <a:ext cx="10863116" cy="6839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 dirty="0">
                <a:solidFill>
                  <a:schemeClr val="bg2">
                    <a:lumMod val="10000"/>
                  </a:schemeClr>
                </a:solidFill>
                <a:latin typeface="Calibri" panose="020F0502020204030204"/>
                <a:ea typeface="微软雅黑" panose="020B0503020204020204" pitchFamily="34" charset="-122"/>
              </a:rPr>
              <a:t>发热是普通感冒或流行性感冒的一种症状</a:t>
            </a:r>
          </a:p>
          <a:p>
            <a:pPr fontAlgn="auto"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 dirty="0">
                <a:solidFill>
                  <a:schemeClr val="bg2">
                    <a:lumMod val="10000"/>
                  </a:schemeClr>
                </a:solidFill>
                <a:latin typeface="Calibri" panose="020F0502020204030204"/>
                <a:ea typeface="微软雅黑" panose="020B0503020204020204" pitchFamily="34" charset="-122"/>
              </a:rPr>
              <a:t>当感冒严重时，需要搭配</a:t>
            </a:r>
            <a:r>
              <a:rPr lang="zh-CN" altLang="en-US" sz="1600" b="1" u="sng" dirty="0">
                <a:solidFill>
                  <a:srgbClr val="FF0000"/>
                </a:solidFill>
                <a:latin typeface="Calibri" panose="020F0502020204030204"/>
                <a:ea typeface="微软雅黑" panose="020B0503020204020204" pitchFamily="34" charset="-122"/>
              </a:rPr>
              <a:t>适合的</a:t>
            </a:r>
            <a:r>
              <a:rPr lang="zh-CN" altLang="en-US" sz="1600" dirty="0">
                <a:solidFill>
                  <a:schemeClr val="bg2">
                    <a:lumMod val="10000"/>
                  </a:schemeClr>
                </a:solidFill>
                <a:latin typeface="Calibri" panose="020F0502020204030204"/>
                <a:ea typeface="微软雅黑" panose="020B0503020204020204" pitchFamily="34" charset="-122"/>
              </a:rPr>
              <a:t>感冒药、抗菌药或抗病毒药一起服用，改善或治疗病因，进而减少症状</a:t>
            </a:r>
          </a:p>
        </p:txBody>
      </p:sp>
    </p:spTree>
    <p:extLst>
      <p:ext uri="{BB962C8B-B14F-4D97-AF65-F5344CB8AC3E}">
        <p14:creationId xmlns:p14="http://schemas.microsoft.com/office/powerpoint/2010/main" val="26632658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7FFF23-D6A7-4C40-AC96-2A29AB74E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7818C504-749B-4CF9-A63E-4FF993E5C2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3433" cy="6858000"/>
          </a:xfr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D97E71AA-8FBA-451B-B2CD-0BA22FF1F841}"/>
              </a:ext>
            </a:extLst>
          </p:cNvPr>
          <p:cNvSpPr txBox="1"/>
          <p:nvPr/>
        </p:nvSpPr>
        <p:spPr>
          <a:xfrm>
            <a:off x="4567376" y="72737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>
                <a:solidFill>
                  <a:srgbClr val="C00000"/>
                </a:solidFill>
              </a:rPr>
              <a:t>缓士芬关联用药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E4EA2682-4AD1-4073-B563-25FB54907B27}"/>
              </a:ext>
            </a:extLst>
          </p:cNvPr>
          <p:cNvSpPr txBox="1"/>
          <p:nvPr/>
        </p:nvSpPr>
        <p:spPr>
          <a:xfrm>
            <a:off x="355600" y="949900"/>
            <a:ext cx="6160654" cy="29518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发烧且头痛明显；持续发烧或反复发烧患者</a:t>
            </a:r>
            <a:b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</a:b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1、购买感冒药（非解热镇痛型）+缓士芬</a:t>
            </a:r>
            <a:b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</a:b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2、缓士芬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+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退热贴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/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退热冰袋</a:t>
            </a:r>
            <a:b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</a:b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3、缓士芬+抗生素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/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抗病毒</a:t>
            </a:r>
            <a:b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</a:b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4、缓士芬+克立停</a:t>
            </a:r>
            <a:b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</a:b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5、缓士芬+止咳化痰</a:t>
            </a:r>
          </a:p>
          <a:p>
            <a:pPr>
              <a:lnSpc>
                <a:spcPct val="150000"/>
              </a:lnSpc>
            </a:pPr>
            <a:r>
              <a:rPr lang="en-US" altLang="zh-CN" dirty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6</a:t>
            </a:r>
            <a:r>
              <a:rPr lang="zh-CN" altLang="en-US" dirty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、缓士芬</a:t>
            </a:r>
            <a:r>
              <a:rPr lang="en-US" altLang="zh-CN" dirty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+VC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A83AE3F2-DB1C-4620-BDE4-C0D2AD7595A5}"/>
              </a:ext>
            </a:extLst>
          </p:cNvPr>
          <p:cNvSpPr txBox="1"/>
          <p:nvPr/>
        </p:nvSpPr>
        <p:spPr>
          <a:xfrm>
            <a:off x="355600" y="4702790"/>
            <a:ext cx="11439236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  <a:spcAft>
                <a:spcPts val="1200"/>
              </a:spcAft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温馨提示：下列药物避免同时服用</a:t>
            </a:r>
          </a:p>
          <a:p>
            <a:pPr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白加黑、新康泰克、日夜百服宁、感康、快克、泰诺、感冒灵、帕尔克常用感冒药等（均含有对乙酰氨基酚）</a:t>
            </a:r>
          </a:p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8" name="图片 17">
            <a:extLst>
              <a:ext uri="{FF2B5EF4-FFF2-40B4-BE49-F238E27FC236}">
                <a16:creationId xmlns:a16="http://schemas.microsoft.com/office/drawing/2014/main" id="{FB86104F-3E57-4D11-9649-04DEAB72F8C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34" t="18115" r="4882" b="23771"/>
          <a:stretch/>
        </p:blipFill>
        <p:spPr>
          <a:xfrm>
            <a:off x="5489474" y="2055813"/>
            <a:ext cx="2053559" cy="1404298"/>
          </a:xfrm>
          <a:prstGeom prst="rect">
            <a:avLst/>
          </a:prstGeom>
        </p:spPr>
      </p:pic>
      <p:pic>
        <p:nvPicPr>
          <p:cNvPr id="20" name="图片 19">
            <a:extLst>
              <a:ext uri="{FF2B5EF4-FFF2-40B4-BE49-F238E27FC236}">
                <a16:creationId xmlns:a16="http://schemas.microsoft.com/office/drawing/2014/main" id="{9D8AD31F-841E-42A0-9C3A-0E4CA201F3F8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79" t="6734" r="30202" b="4108"/>
          <a:stretch/>
        </p:blipFill>
        <p:spPr>
          <a:xfrm>
            <a:off x="8469742" y="1675353"/>
            <a:ext cx="973642" cy="1967346"/>
          </a:xfrm>
          <a:prstGeom prst="rect">
            <a:avLst/>
          </a:prstGeom>
        </p:spPr>
      </p:pic>
      <p:pic>
        <p:nvPicPr>
          <p:cNvPr id="22" name="图片 21">
            <a:extLst>
              <a:ext uri="{FF2B5EF4-FFF2-40B4-BE49-F238E27FC236}">
                <a16:creationId xmlns:a16="http://schemas.microsoft.com/office/drawing/2014/main" id="{66C325DE-70D5-4BC4-BE4A-822357F1C00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9987" y="1550662"/>
            <a:ext cx="2216728" cy="2216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01454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745</Words>
  <Application>Microsoft Office PowerPoint</Application>
  <PresentationFormat>宽屏</PresentationFormat>
  <Paragraphs>77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8" baseType="lpstr">
      <vt:lpstr>等线</vt:lpstr>
      <vt:lpstr>等线 Light</vt:lpstr>
      <vt:lpstr>微软雅黑</vt:lpstr>
      <vt:lpstr>Arial</vt:lpstr>
      <vt:lpstr>Calibri</vt:lpstr>
      <vt:lpstr>Wingdings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爸爸 刘</dc:creator>
  <cp:lastModifiedBy>爸爸 刘</cp:lastModifiedBy>
  <cp:revision>11</cp:revision>
  <dcterms:created xsi:type="dcterms:W3CDTF">2020-12-13T11:32:06Z</dcterms:created>
  <dcterms:modified xsi:type="dcterms:W3CDTF">2020-12-13T13:12:42Z</dcterms:modified>
</cp:coreProperties>
</file>