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73" r:id="rId2"/>
    <p:sldId id="274" r:id="rId3"/>
    <p:sldId id="491" r:id="rId4"/>
    <p:sldId id="500" r:id="rId5"/>
    <p:sldId id="520" r:id="rId6"/>
    <p:sldId id="521" r:id="rId7"/>
    <p:sldId id="522" r:id="rId8"/>
    <p:sldId id="524" r:id="rId9"/>
    <p:sldId id="523" r:id="rId10"/>
    <p:sldId id="279" r:id="rId11"/>
  </p:sldIdLst>
  <p:sldSz cx="9144000" cy="5143500" type="screen16x9"/>
  <p:notesSz cx="6858000" cy="9144000"/>
  <p:defaultTextStyle>
    <a:defPPr>
      <a:defRPr lang="zh-CN"/>
    </a:defPPr>
    <a:lvl1pPr marL="0" lvl="0" indent="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257175" lvl="1" indent="20002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514350" lvl="2" indent="40005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771525" lvl="3" indent="60007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028700" lvl="4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0256"/>
    <a:srgbClr val="0CCCE0"/>
    <a:srgbClr val="CC0000"/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3688"/>
    <p:restoredTop sz="94497"/>
  </p:normalViewPr>
  <p:slideViewPr>
    <p:cSldViewPr snapToGrid="0" showGuides="1">
      <p:cViewPr>
        <p:scale>
          <a:sx n="90" d="100"/>
          <a:sy n="90" d="100"/>
        </p:scale>
        <p:origin x="-582" y="-162"/>
      </p:cViewPr>
      <p:guideLst>
        <p:guide orient="horz" pos="1720"/>
        <p:guide pos="2966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algn="r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编辑母版文本样式</a:t>
            </a:r>
          </a:p>
          <a:p>
            <a:pPr marL="257175" marR="0" lvl="1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第二级</a:t>
            </a:r>
          </a:p>
          <a:p>
            <a:pPr marL="514350" marR="0" lvl="2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第三级</a:t>
            </a:r>
          </a:p>
          <a:p>
            <a:pPr marL="771525" marR="0" lvl="3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第四级</a:t>
            </a:r>
          </a:p>
          <a:p>
            <a:pPr marL="1028700" marR="0" lvl="4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第五级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等线"/>
                <a:ea typeface="等线"/>
              </a:rPr>
              <a:pPr lvl="0" algn="r" eaLnBrk="1" hangingPunct="1"/>
              <a:t>‹#›</a:t>
            </a:fld>
            <a:endParaRPr lang="zh-CN" altLang="en-US" sz="1200" dirty="0">
              <a:latin typeface="等线"/>
              <a:ea typeface="等线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1pPr>
    <a:lvl2pPr marL="25717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2pPr>
    <a:lvl3pPr marL="51435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3pPr>
    <a:lvl4pPr marL="77152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4pPr>
    <a:lvl5pPr marL="102870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5793" y="1569979"/>
            <a:ext cx="2329764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503253" y="1569979"/>
            <a:ext cx="2223219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63269" y="1569979"/>
            <a:ext cx="2265837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63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7102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856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9pPr>
    </p:titleStyle>
    <p:bodyStyle>
      <a:lvl1pPr marL="171450" indent="-17018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文本框 45"/>
          <p:cNvSpPr txBox="1"/>
          <p:nvPr/>
        </p:nvSpPr>
        <p:spPr>
          <a:xfrm>
            <a:off x="2425488" y="1725669"/>
            <a:ext cx="4342322" cy="807913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2400" b="1" dirty="0" smtClean="0">
                <a:solidFill>
                  <a:srgbClr val="0CCCE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万</a:t>
            </a:r>
            <a:r>
              <a:rPr lang="zh-CN" altLang="en-US" sz="2400" b="1" dirty="0" smtClean="0">
                <a:solidFill>
                  <a:srgbClr val="0CCCE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店掌使用情况</a:t>
            </a:r>
            <a:endParaRPr lang="en-US" altLang="zh-CN" sz="2400" b="1" dirty="0" smtClean="0">
              <a:solidFill>
                <a:srgbClr val="0CCCE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/>
            <a:r>
              <a:rPr lang="zh-CN" altLang="en-US" sz="2400" b="1" dirty="0" smtClean="0">
                <a:solidFill>
                  <a:srgbClr val="0CCCE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工作汇报</a:t>
            </a:r>
            <a:endParaRPr lang="zh-CN" altLang="en-US" sz="2400" b="1" dirty="0">
              <a:solidFill>
                <a:srgbClr val="0CCCE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47" name="矩形 46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<p:cNvSpPr/>
          <p:nvPr/>
        </p:nvSpPr>
        <p:spPr>
          <a:xfrm>
            <a:off x="1463675" y="2860158"/>
            <a:ext cx="6569075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CCCE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汇报人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CCCE0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：城郊一片     </a:t>
            </a:r>
            <a:r>
              <a:rPr lang="zh-CN" altLang="en-US" sz="1800" b="1" dirty="0" smtClean="0">
                <a:solidFill>
                  <a:srgbClr val="0CCCE0"/>
                </a:solidFill>
                <a:latin typeface="+mn-lt"/>
                <a:ea typeface="+mn-ea"/>
                <a:cs typeface="+mn-ea"/>
                <a:sym typeface="+mn-lt"/>
              </a:rPr>
              <a:t>周</a:t>
            </a:r>
            <a:r>
              <a:rPr lang="zh-CN" altLang="en-US" sz="1800" b="1" dirty="0" smtClean="0">
                <a:solidFill>
                  <a:srgbClr val="0CCCE0"/>
                </a:solidFill>
                <a:latin typeface="+mn-lt"/>
                <a:ea typeface="+mn-ea"/>
                <a:cs typeface="+mn-ea"/>
                <a:sym typeface="+mn-lt"/>
              </a:rPr>
              <a:t>佳玉        </a:t>
            </a:r>
            <a:endParaRPr kumimoji="0" lang="en-US" altLang="zh-CN" sz="1800" b="1" i="1" u="none" strike="noStrike" kern="1200" cap="none" spc="0" normalizeH="0" baseline="0" noProof="0" dirty="0">
              <a:ln>
                <a:noFill/>
              </a:ln>
              <a:solidFill>
                <a:srgbClr val="0CCCE0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文本框 45"/>
          <p:cNvSpPr txBox="1"/>
          <p:nvPr/>
        </p:nvSpPr>
        <p:spPr>
          <a:xfrm>
            <a:off x="3819525" y="1562986"/>
            <a:ext cx="1504950" cy="577081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3300" b="1" dirty="0">
                <a:solidFill>
                  <a:schemeClr val="tx2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谢 谢！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6"/>
          <p:cNvGrpSpPr/>
          <p:nvPr/>
        </p:nvGrpSpPr>
        <p:grpSpPr>
          <a:xfrm>
            <a:off x="1790065" y="1812290"/>
            <a:ext cx="908525" cy="522288"/>
            <a:chOff x="1310186" y="3164944"/>
            <a:chExt cx="1211325" cy="696035"/>
          </a:xfrm>
        </p:grpSpPr>
        <p:sp>
          <p:nvSpPr>
            <p:cNvPr id="8" name="圆角矩形 7"/>
            <p:cNvSpPr/>
            <p:nvPr/>
          </p:nvSpPr>
          <p:spPr>
            <a:xfrm>
              <a:off x="1310186" y="3164944"/>
              <a:ext cx="696360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</a:p>
          </p:txBody>
        </p:sp>
        <p:sp>
          <p:nvSpPr>
            <p:cNvPr id="2066" name="文本框 9"/>
            <p:cNvSpPr txBox="1"/>
            <p:nvPr/>
          </p:nvSpPr>
          <p:spPr>
            <a:xfrm>
              <a:off x="2108352" y="3226297"/>
              <a:ext cx="413159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64" name="文本框 24"/>
          <p:cNvSpPr txBox="1"/>
          <p:nvPr/>
        </p:nvSpPr>
        <p:spPr>
          <a:xfrm>
            <a:off x="2497455" y="3714750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en-US" sz="1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2" name="文本框 2"/>
          <p:cNvSpPr txBox="1"/>
          <p:nvPr/>
        </p:nvSpPr>
        <p:spPr>
          <a:xfrm>
            <a:off x="1028700" y="457200"/>
            <a:ext cx="762000" cy="404813"/>
          </a:xfrm>
          <a:prstGeom prst="rect">
            <a:avLst/>
          </a:prstGeom>
          <a:noFill/>
          <a:ln w="9525">
            <a:noFill/>
          </a:ln>
        </p:spPr>
        <p:txBody>
          <a:bodyPr wrap="none" lIns="51435" tIns="25718" rIns="51435" bIns="25718">
            <a:spAutoFit/>
          </a:bodyPr>
          <a:lstStyle/>
          <a:p>
            <a:r>
              <a:rPr lang="zh-CN" altLang="en-US" sz="2300" b="1" dirty="0">
                <a:solidFill>
                  <a:schemeClr val="accent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目 录</a:t>
            </a:r>
          </a:p>
        </p:txBody>
      </p:sp>
      <p:cxnSp>
        <p:nvCxnSpPr>
          <p:cNvPr id="30" name="直接连接符 29"/>
          <p:cNvCxnSpPr>
            <a:endCxn id="2052" idx="1"/>
          </p:cNvCxnSpPr>
          <p:nvPr/>
        </p:nvCxnSpPr>
        <p:spPr>
          <a:xfrm>
            <a:off x="20638" y="658813"/>
            <a:ext cx="1008063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4" name="组合 18"/>
          <p:cNvGrpSpPr/>
          <p:nvPr/>
        </p:nvGrpSpPr>
        <p:grpSpPr>
          <a:xfrm>
            <a:off x="1790383" y="3192145"/>
            <a:ext cx="982907" cy="522288"/>
            <a:chOff x="1172811" y="3226361"/>
            <a:chExt cx="1311052" cy="696035"/>
          </a:xfrm>
        </p:grpSpPr>
        <p:sp>
          <p:nvSpPr>
            <p:cNvPr id="20" name="圆角矩形 19"/>
            <p:cNvSpPr/>
            <p:nvPr/>
          </p:nvSpPr>
          <p:spPr>
            <a:xfrm>
              <a:off x="1172811" y="3226361"/>
              <a:ext cx="696653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</a:p>
          </p:txBody>
        </p:sp>
        <p:sp>
          <p:nvSpPr>
            <p:cNvPr id="2062" name="文本框 24"/>
            <p:cNvSpPr txBox="1"/>
            <p:nvPr/>
          </p:nvSpPr>
          <p:spPr>
            <a:xfrm>
              <a:off x="2070529" y="3327910"/>
              <a:ext cx="413334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98750" y="1874520"/>
            <a:ext cx="20313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日常工作简介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98750" y="3221990"/>
            <a:ext cx="2031325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万店掌的优势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8"/>
          <p:cNvGrpSpPr/>
          <p:nvPr/>
        </p:nvGrpSpPr>
        <p:grpSpPr>
          <a:xfrm>
            <a:off x="2824163" y="2193925"/>
            <a:ext cx="3651250" cy="755650"/>
            <a:chOff x="2198" y="2316"/>
            <a:chExt cx="7667" cy="1584"/>
          </a:xfrm>
        </p:grpSpPr>
        <p:sp>
          <p:nvSpPr>
            <p:cNvPr id="4" name="圆角矩形 3"/>
            <p:cNvSpPr/>
            <p:nvPr/>
          </p:nvSpPr>
          <p:spPr>
            <a:xfrm>
              <a:off x="2198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</a:p>
          </p:txBody>
        </p:sp>
        <p:sp>
          <p:nvSpPr>
            <p:cNvPr id="5124" name="文本框 4"/>
            <p:cNvSpPr txBox="1"/>
            <p:nvPr/>
          </p:nvSpPr>
          <p:spPr>
            <a:xfrm>
              <a:off x="3992" y="2559"/>
              <a:ext cx="5873" cy="9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2400" b="1" dirty="0" smtClean="0">
                  <a:solidFill>
                    <a:srgbClr val="0CCCE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日常工作简介</a:t>
              </a:r>
              <a:endParaRPr lang="zh-CN" altLang="en-US" sz="2400" b="1" dirty="0">
                <a:solidFill>
                  <a:srgbClr val="0CCCE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 smtClean="0">
                  <a:latin typeface="+mj-ea"/>
                  <a:ea typeface="+mj-ea"/>
                  <a:cs typeface="+mn-ea"/>
                  <a:sym typeface="+mn-lt"/>
                </a:rPr>
                <a:t>日常工作简介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noProof="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</a:t>
            </a:r>
            <a:r>
              <a:rPr lang="zh-CN" altLang="en-US" sz="1400" noProof="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，每天早上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8:00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左右使用万店掌系统，检查三家门店（是否准时开门，仪容仪表，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分钟）</a:t>
            </a:r>
            <a:endParaRPr lang="en-US" altLang="zh-CN" sz="1400" dirty="0" smtClean="0">
              <a:solidFill>
                <a:srgbClr val="0E0256"/>
              </a:solidFill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2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，每天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12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点前检核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5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家每家，每家门店提前预设了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20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多个检核位点，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160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多个检查项目。不合格的在照片中做标识，照片传给门店，门店收到照片后立即整改（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个小时）。</a:t>
            </a:r>
            <a:endParaRPr lang="en-US" altLang="zh-CN" sz="1400" dirty="0" smtClean="0">
              <a:solidFill>
                <a:srgbClr val="0E0256"/>
              </a:solidFill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3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，每天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14:30,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检核门店交接班情况。</a:t>
            </a:r>
            <a:endParaRPr lang="en-US" altLang="zh-CN" sz="1400" dirty="0" smtClean="0">
              <a:solidFill>
                <a:srgbClr val="0E0256"/>
              </a:solidFill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4</a:t>
            </a:r>
            <a:r>
              <a:rPr kumimoji="0" lang="zh-CN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，下午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+mn-ea"/>
              </a:rPr>
              <a:t>17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:00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前使用万店掌，检核门店整改情况，没有整改的，提醒或处罚。</a:t>
            </a:r>
            <a:endParaRPr lang="en-US" altLang="zh-CN" sz="1400" dirty="0" smtClean="0">
              <a:solidFill>
                <a:srgbClr val="0E0256"/>
              </a:solidFill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5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，每天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19:00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，检核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3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家门店，观察员工接待顾客的情况，销售八步曲和收银八步曲。</a:t>
            </a:r>
            <a:endParaRPr lang="en-US" altLang="zh-CN" sz="1400" dirty="0" smtClean="0">
              <a:solidFill>
                <a:srgbClr val="0E0256"/>
              </a:solidFill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6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，每天</a:t>
            </a:r>
            <a:r>
              <a:rPr lang="en-US" altLang="zh-CN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21:30</a:t>
            </a:r>
            <a:r>
              <a:rPr lang="zh-CN" altLang="en-US" sz="1400" dirty="0" smtClean="0">
                <a:solidFill>
                  <a:srgbClr val="0E0256"/>
                </a:solidFill>
                <a:latin typeface="+mj-ea"/>
                <a:ea typeface="+mj-ea"/>
                <a:cs typeface="+mn-cs"/>
                <a:sym typeface="+mn-ea"/>
              </a:rPr>
              <a:t>，检核门店在岗情况，缴款，日结，关门等。</a:t>
            </a:r>
            <a:endParaRPr lang="en-US" altLang="zh-CN" sz="1400" dirty="0" smtClean="0">
              <a:solidFill>
                <a:srgbClr val="0E0256"/>
              </a:solidFill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j-ea"/>
              <a:ea typeface="+mj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 smtClean="0">
                  <a:latin typeface="+mj-ea"/>
                  <a:ea typeface="+mj-ea"/>
                  <a:cs typeface="+mn-ea"/>
                  <a:sym typeface="+mn-lt"/>
                </a:rPr>
                <a:t>使用万店掌的优势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第二：提升了巡店的频次以及工作效率。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以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前：只能赶到门店现场进行检查，而且还存在“猫和老鼠”的情况。费时间，每天最多巡</a:t>
            </a:r>
            <a:r>
              <a:rPr lang="en-US" altLang="zh-CN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家门店，工作效率低。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现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在：直接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用万店掌进行检核，不仅每家店设置了</a:t>
            </a:r>
            <a:r>
              <a:rPr lang="en-US" altLang="zh-CN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160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项检核内容，还可以</a:t>
            </a:r>
            <a:r>
              <a:rPr lang="en-US" altLang="zh-CN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360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度无死角视频观察，视频回访，图片抓拍。工作效率高，现在每天</a:t>
            </a:r>
            <a:r>
              <a:rPr lang="en-US" altLang="zh-CN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8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家店（</a:t>
            </a:r>
            <a:r>
              <a:rPr lang="en-US" altLang="zh-CN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3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家现场</a:t>
            </a:r>
            <a:r>
              <a:rPr lang="en-US" altLang="zh-CN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+5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家万店掌）。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 smtClean="0">
                  <a:latin typeface="+mj-ea"/>
                  <a:ea typeface="+mj-ea"/>
                  <a:cs typeface="+mn-ea"/>
                  <a:sym typeface="+mn-lt"/>
                </a:rPr>
                <a:t>使用万店掌的优势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第三：关于检核之后是否及时整改。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以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前：现场巡店之后留下检查记录，门店是否整改，部分项目通过微信传照片（比如卫生，陈列），还有其他的项目只有下次到店现场检核（比如员工接待顾客行为）。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现在：除了可以快速接到门店上传的整改照片，还可以用视频观察。得到整改结果更快，更真实。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 smtClean="0">
                  <a:latin typeface="+mj-ea"/>
                  <a:ea typeface="+mj-ea"/>
                  <a:cs typeface="+mn-ea"/>
                  <a:sym typeface="+mn-lt"/>
                </a:rPr>
                <a:t>使用万店掌的优势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第四：</a:t>
            </a:r>
            <a:r>
              <a:rPr lang="zh-CN" altLang="en-US" sz="2000" noProof="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关</a:t>
            </a:r>
            <a:r>
              <a:rPr lang="zh-CN" altLang="en-US" sz="2000" noProof="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于门店纠纷方面（比如顾客掉了东西或找错钱）</a:t>
            </a:r>
            <a:endParaRPr lang="en-US" altLang="zh-CN" sz="2000" noProof="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以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前：员工与顾客各执一词，无法判断。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noProof="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现</a:t>
            </a:r>
            <a:r>
              <a:rPr lang="zh-CN" altLang="en-US" sz="2000" noProof="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在：直接可以回放视频，邀请顾客与员工一起观看视频，证据确切，让大家心服口服（大邑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安仁店案例</a:t>
            </a:r>
            <a:r>
              <a:rPr lang="zh-CN" altLang="en-US" sz="2000" noProof="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）。</a:t>
            </a:r>
            <a:endParaRPr lang="en-US" altLang="zh-CN" sz="2000" noProof="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lang="en-US" altLang="zh-CN" sz="2000" dirty="0" smtClean="0">
              <a:solidFill>
                <a:srgbClr val="222A35"/>
              </a:solidFill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 smtClean="0">
                  <a:latin typeface="+mj-ea"/>
                  <a:ea typeface="+mj-ea"/>
                  <a:cs typeface="+mn-ea"/>
                  <a:sym typeface="+mn-lt"/>
                </a:rPr>
                <a:t>使用万店掌的优势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第五：</a:t>
            </a:r>
            <a:r>
              <a:rPr lang="zh-CN" altLang="en-US" sz="2000" noProof="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关</a:t>
            </a:r>
            <a:r>
              <a:rPr lang="zh-CN" altLang="en-US" sz="2000" noProof="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于商品与财务方面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。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以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前：极个别门店每次盘点差异较大，不知是内盗还是外盗。</a:t>
            </a: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现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在：有了万店掌之后，杜绝了内盗的情况，同时给外盗也有威慑警示的作用，避免了一些财务风险。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E0256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 smtClean="0">
                  <a:latin typeface="+mj-ea"/>
                  <a:ea typeface="+mj-ea"/>
                  <a:cs typeface="+mn-ea"/>
                  <a:sym typeface="+mn-lt"/>
                </a:rPr>
                <a:t>使用万店掌的优势</a:t>
              </a:r>
              <a:endPara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第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六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E0256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：关于工作汇报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及培训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以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前：公司要求执行了工作，向领导汇报只有电话或照片，同时也没有工作痕迹。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现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在：每天要求执行的工作，直接发万店掌“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工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作圈”，不仅领导可以看到，也可以供其他同事学习。培训也可以不用到现场，可以用“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掌</a:t>
            </a:r>
            <a:r>
              <a:rPr lang="zh-CN" altLang="en-US" sz="2000" dirty="0" smtClean="0">
                <a:solidFill>
                  <a:srgbClr val="0E0256"/>
                </a:solidFill>
                <a:latin typeface="+mn-ea"/>
                <a:ea typeface="+mn-ea"/>
                <a:cs typeface="+mn-cs"/>
                <a:sym typeface="+mn-ea"/>
              </a:rPr>
              <a:t>上学院”上传视频，供大家学习。</a:t>
            </a:r>
            <a:endParaRPr lang="en-US" altLang="zh-CN" sz="2000" dirty="0" smtClean="0">
              <a:solidFill>
                <a:srgbClr val="0E0256"/>
              </a:solidFill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956</Words>
  <Application>Microsoft Office PowerPoint</Application>
  <PresentationFormat>全屏显示(16:9)</PresentationFormat>
  <Paragraphs>46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BUZZIER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Eric羊</dc:creator>
  <cp:lastModifiedBy>Administrator</cp:lastModifiedBy>
  <cp:revision>494</cp:revision>
  <dcterms:created xsi:type="dcterms:W3CDTF">2016-12-13T08:41:00Z</dcterms:created>
  <dcterms:modified xsi:type="dcterms:W3CDTF">2017-11-23T16:26:54Z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