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447" r:id="rId3"/>
    <p:sldId id="457" r:id="rId4"/>
    <p:sldId id="459" r:id="rId5"/>
    <p:sldId id="461" r:id="rId6"/>
    <p:sldId id="471" r:id="rId7"/>
    <p:sldId id="469" r:id="rId8"/>
    <p:sldId id="470" r:id="rId9"/>
    <p:sldId id="468" r:id="rId10"/>
    <p:sldId id="472" r:id="rId11"/>
    <p:sldId id="473" r:id="rId12"/>
    <p:sldId id="474" r:id="rId13"/>
  </p:sldIdLst>
  <p:sldSz cx="9144000" cy="5715000"/>
  <p:notesSz cx="6858000" cy="9144000"/>
  <p:defaultTextStyle>
    <a:defPPr>
      <a:defRPr lang="zh-CN"/>
    </a:defPPr>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C00000"/>
    <a:srgbClr val="7C7154"/>
    <a:srgbClr val="336600"/>
    <a:srgbClr val="000066"/>
    <a:srgbClr val="CC3300"/>
    <a:srgbClr val="FF8989"/>
    <a:srgbClr val="66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101" d="100"/>
          <a:sy n="101" d="100"/>
        </p:scale>
        <p:origin x="-672" y="-84"/>
      </p:cViewPr>
      <p:guideLst>
        <p:guide orient="horz" pos="1740"/>
        <p:guide pos="294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4" name="页眉占位符 1"/>
          <p:cNvSpPr>
            <a:spLocks noGrp="1" noChangeArrowheads="1"/>
          </p:cNvSpPr>
          <p:nvPr>
            <p:ph type="hdr" sz="quarter"/>
          </p:nvPr>
        </p:nvSpPr>
        <p:spPr bwMode="auto">
          <a:xfrm>
            <a:off x="0" y="0"/>
            <a:ext cx="2971800" cy="457200"/>
          </a:xfrm>
          <a:prstGeom prst="rect">
            <a:avLst/>
          </a:prstGeom>
          <a:noFill/>
          <a:ln w="9525">
            <a:noFill/>
            <a:miter lim="800000"/>
          </a:ln>
        </p:spPr>
        <p:txBody>
          <a:bodyPr vert="horz" wrap="square" lIns="91440" tIns="45720" rIns="91440" bIns="45720" numCol="1" anchor="t" anchorCtr="0" compatLnSpc="1"/>
          <a:lstStyle>
            <a:lvl1pPr>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5" name="日期占位符 2"/>
          <p:cNvSpPr>
            <a:spLocks noGrp="1" noChangeArrowheads="1"/>
          </p:cNvSpPr>
          <p:nvPr>
            <p:ph type="dt" idx="1"/>
          </p:nvPr>
        </p:nvSpPr>
        <p:spPr bwMode="auto">
          <a:xfrm>
            <a:off x="3884613" y="0"/>
            <a:ext cx="2971800" cy="457200"/>
          </a:xfrm>
          <a:prstGeom prst="rect">
            <a:avLst/>
          </a:prstGeom>
          <a:noFill/>
          <a:ln w="9525">
            <a:noFill/>
            <a:miter lim="800000"/>
          </a:ln>
        </p:spPr>
        <p:txBody>
          <a:bodyPr vert="horz" wrap="square" lIns="91440" tIns="45720" rIns="91440" bIns="45720" numCol="1" anchor="t" anchorCtr="0" compatLnSpc="1"/>
          <a:lstStyle>
            <a:lvl1pPr algn="r">
              <a:buFont typeface="Arial" panose="020B0604020202020204" pitchFamily="34" charset="0"/>
              <a:buNone/>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2" name="幻灯片图像占位符 3"/>
          <p:cNvSpPr>
            <a:spLocks noGrp="1"/>
          </p:cNvSpPr>
          <p:nvPr>
            <p:ph type="sldImg"/>
          </p:nvPr>
        </p:nvSpPr>
        <p:spPr>
          <a:xfrm>
            <a:off x="685800" y="685800"/>
            <a:ext cx="5486400" cy="3429000"/>
          </a:xfrm>
          <a:prstGeom prst="rect">
            <a:avLst/>
          </a:prstGeom>
          <a:noFill/>
          <a:ln w="9525">
            <a:noFill/>
          </a:ln>
        </p:spPr>
      </p:sp>
      <p:sp>
        <p:nvSpPr>
          <p:cNvPr id="3077" name="备注占位符 4"/>
          <p:cNvSpPr>
            <a:spLocks noGrp="1" noChangeArrowheads="1"/>
          </p:cNvSpPr>
          <p:nvPr>
            <p:ph type="body" sz="quarter" idx="3"/>
          </p:nvPr>
        </p:nvSpPr>
        <p:spPr bwMode="auto">
          <a:xfrm>
            <a:off x="685800" y="4343400"/>
            <a:ext cx="5486400" cy="4114800"/>
          </a:xfrm>
          <a:prstGeom prst="rect">
            <a:avLst/>
          </a:prstGeom>
          <a:noFill/>
          <a:ln w="9525">
            <a:noFill/>
            <a:miter lim="800000"/>
          </a:ln>
        </p:spPr>
        <p:txBody>
          <a:bodyPr vert="horz" wrap="square" lIns="91440" tIns="45720" rIns="91440" bIns="45720" numCol="1" anchor="ctr"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第二级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第三级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第四级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rPr>
              <a:t>第五级</a:t>
            </a:r>
            <a:endParaRPr kumimoji="0" lang="zh-CN" altLang="en-US" sz="1200" b="0" i="0" u="none" strike="noStrike" kern="1200" cap="none" spc="0" normalizeH="0" baseline="0" noProof="0" smtClean="0">
              <a:ln>
                <a:noFill/>
              </a:ln>
              <a:solidFill>
                <a:schemeClr val="tx1"/>
              </a:solidFill>
              <a:effectLst/>
              <a:uLnTx/>
              <a:uFillTx/>
              <a:latin typeface="Calibri" panose="020F0502020204030204" pitchFamily="34" charset="0"/>
              <a:ea typeface="宋体" panose="02010600030101010101" pitchFamily="2" charset="-122"/>
              <a:cs typeface="+mn-cs"/>
            </a:endParaRPr>
          </a:p>
        </p:txBody>
      </p:sp>
      <p:sp>
        <p:nvSpPr>
          <p:cNvPr id="3078" name="页脚占位符 5"/>
          <p:cNvSpPr>
            <a:spLocks noGrp="1" noChangeArrowheads="1"/>
          </p:cNvSpPr>
          <p:nvPr>
            <p:ph type="ftr" sz="quarter" idx="4"/>
          </p:nvPr>
        </p:nvSpPr>
        <p:spPr bwMode="auto">
          <a:xfrm>
            <a:off x="0" y="8685213"/>
            <a:ext cx="2971800" cy="457200"/>
          </a:xfrm>
          <a:prstGeom prst="rect">
            <a:avLst/>
          </a:prstGeom>
          <a:noFill/>
          <a:ln w="9525">
            <a:noFill/>
            <a:miter lim="800000"/>
          </a:ln>
        </p:spPr>
        <p:txBody>
          <a:bodyPr vert="horz" wrap="square" lIns="91440" tIns="45720" rIns="91440" bIns="45720" numCol="1" anchor="b" anchorCtr="0" compatLnSpc="1"/>
          <a:lstStyle>
            <a:lvl1pPr>
              <a:buFont typeface="Arial" panose="020B0604020202020204" pitchFamily="34" charset="0"/>
              <a:buNone/>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079" name="灯片编号占位符 6"/>
          <p:cNvSpPr>
            <a:spLocks noGrp="1" noChangeArrowheads="1"/>
          </p:cNvSpPr>
          <p:nvPr>
            <p:ph type="sldNum" sz="quarter" idx="5"/>
          </p:nvPr>
        </p:nvSpPr>
        <p:spPr bwMode="auto">
          <a:xfrm>
            <a:off x="3884613" y="8685213"/>
            <a:ext cx="2971800" cy="457200"/>
          </a:xfrm>
          <a:prstGeom prst="rect">
            <a:avLst/>
          </a:prstGeom>
          <a:noFill/>
          <a:ln w="9525">
            <a:noFill/>
            <a:miter lim="800000"/>
          </a:ln>
        </p:spPr>
        <p:txBody>
          <a:bodyPr vert="horz" wrap="square" lIns="91440" tIns="45720" rIns="91440" bIns="45720" numCol="1" anchor="b" anchorCtr="0" compatLnSpc="1"/>
          <a:p>
            <a:pPr lvl="0" algn="r" eaLnBrk="1" fontAlgn="base" hangingPunct="1"/>
            <a:fld id="{9A0DB2DC-4C9A-4742-B13C-FB6460FD3503}" type="slidenum">
              <a:rPr lang="zh-CN" altLang="en-US" sz="1200" strike="noStrike" noProof="1" dirty="0">
                <a:latin typeface="Arial" panose="020B0604020202020204" pitchFamily="34" charset="0"/>
                <a:ea typeface="宋体" panose="02010600030101010101" pitchFamily="2" charset="-122"/>
                <a:cs typeface="+mn-ea"/>
              </a:rPr>
            </a:fld>
            <a:endParaRPr lang="en-US" altLang="zh-CN" sz="1200" strike="noStrike" noProof="1"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774825"/>
            <a:ext cx="7772400" cy="1225550"/>
          </a:xfrm>
        </p:spPr>
        <p:txBody>
          <a:body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5" name="页脚占位符 4"/>
          <p:cNvSpPr>
            <a:spLocks noGrp="1"/>
          </p:cNvSpPr>
          <p:nvPr>
            <p:ph type="ftr" sz="quarter" idx="11"/>
          </p:nvPr>
        </p:nvSpPr>
        <p:spPr/>
        <p:txBody>
          <a:bodyPr/>
          <a:p>
            <a:pPr lvl="0" algn="r"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6" name="灯片编号占位符 5"/>
          <p:cNvSpPr>
            <a:spLocks noGrp="1"/>
          </p:cNvSpPr>
          <p:nvPr>
            <p:ph type="sldNum" sz="quarter" idx="12"/>
          </p:nvPr>
        </p:nvSpPr>
        <p:spPr/>
        <p:txBody>
          <a:bodyPr/>
          <a:p>
            <a:pPr lvl="0" algn="r" eaLnBrk="1" fontAlgn="base" hangingPunct="1"/>
            <a:fld id="{9A0DB2DC-4C9A-4742-B13C-FB6460FD3503}" type="slidenum">
              <a:rPr lang="zh-CN" altLang="en-US" sz="1200" strike="noStrike" noProof="1" dirty="0">
                <a:solidFill>
                  <a:srgbClr val="D38E27"/>
                </a:solidFill>
                <a:latin typeface="Franklin Gothic Book" panose="020B0503020102020204" pitchFamily="34" charset="0"/>
                <a:ea typeface="华文楷体" panose="02010600040101010101" pitchFamily="2" charset="-122"/>
                <a:cs typeface="+mn-ea"/>
              </a:rPr>
            </a:fld>
            <a:endParaRPr lang="en-US" altLang="zh-CN" sz="1200" strike="noStrike" noProof="1" dirty="0">
              <a:solidFill>
                <a:srgbClr val="D38E27"/>
              </a:solidFill>
              <a:latin typeface="Franklin Gothic Book" panose="020B0503020102020204" pitchFamily="34" charset="0"/>
              <a:ea typeface="华文楷体" panose="02010600040101010101" pitchFamily="2"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5" name="页脚占位符 4"/>
          <p:cNvSpPr>
            <a:spLocks noGrp="1"/>
          </p:cNvSpPr>
          <p:nvPr>
            <p:ph type="ftr" sz="quarter" idx="11"/>
          </p:nvPr>
        </p:nvSpPr>
        <p:spPr/>
        <p:txBody>
          <a:bodyPr/>
          <a:p>
            <a:pPr lvl="0" algn="r"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6" name="灯片编号占位符 5"/>
          <p:cNvSpPr>
            <a:spLocks noGrp="1"/>
          </p:cNvSpPr>
          <p:nvPr>
            <p:ph type="sldNum" sz="quarter" idx="12"/>
          </p:nvPr>
        </p:nvSpPr>
        <p:spPr/>
        <p:txBody>
          <a:bodyPr/>
          <a:p>
            <a:pPr lvl="0" algn="r" eaLnBrk="1" fontAlgn="base" hangingPunct="1"/>
            <a:fld id="{9A0DB2DC-4C9A-4742-B13C-FB6460FD3503}" type="slidenum">
              <a:rPr lang="zh-CN" altLang="en-US" sz="1200" strike="noStrike" noProof="1" dirty="0">
                <a:solidFill>
                  <a:srgbClr val="D38E27"/>
                </a:solidFill>
                <a:latin typeface="Franklin Gothic Book" panose="020B0503020102020204" pitchFamily="34" charset="0"/>
                <a:ea typeface="华文楷体" panose="02010600040101010101" pitchFamily="2" charset="-122"/>
                <a:cs typeface="+mn-ea"/>
              </a:rPr>
            </a:fld>
            <a:endParaRPr lang="en-US" altLang="zh-CN" sz="1200" strike="noStrike" noProof="1" dirty="0">
              <a:solidFill>
                <a:srgbClr val="D38E27"/>
              </a:solidFill>
              <a:latin typeface="Franklin Gothic Book" panose="020B0503020102020204" pitchFamily="34" charset="0"/>
              <a:ea typeface="华文楷体" panose="02010600040101010101" pitchFamily="2"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19900" y="381000"/>
            <a:ext cx="2171700" cy="46863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304800" y="381000"/>
            <a:ext cx="6362700" cy="46863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5" name="页脚占位符 4"/>
          <p:cNvSpPr>
            <a:spLocks noGrp="1"/>
          </p:cNvSpPr>
          <p:nvPr>
            <p:ph type="ftr" sz="quarter" idx="11"/>
          </p:nvPr>
        </p:nvSpPr>
        <p:spPr/>
        <p:txBody>
          <a:bodyPr/>
          <a:p>
            <a:pPr lvl="0" algn="r"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6" name="灯片编号占位符 5"/>
          <p:cNvSpPr>
            <a:spLocks noGrp="1"/>
          </p:cNvSpPr>
          <p:nvPr>
            <p:ph type="sldNum" sz="quarter" idx="12"/>
          </p:nvPr>
        </p:nvSpPr>
        <p:spPr/>
        <p:txBody>
          <a:bodyPr/>
          <a:p>
            <a:pPr lvl="0" algn="r" eaLnBrk="1" fontAlgn="base" hangingPunct="1"/>
            <a:fld id="{9A0DB2DC-4C9A-4742-B13C-FB6460FD3503}" type="slidenum">
              <a:rPr lang="zh-CN" altLang="en-US" sz="1200" strike="noStrike" noProof="1" dirty="0">
                <a:solidFill>
                  <a:srgbClr val="D38E27"/>
                </a:solidFill>
                <a:latin typeface="Franklin Gothic Book" panose="020B0503020102020204" pitchFamily="34" charset="0"/>
                <a:ea typeface="华文楷体" panose="02010600040101010101" pitchFamily="2" charset="-122"/>
                <a:cs typeface="+mn-ea"/>
              </a:rPr>
            </a:fld>
            <a:endParaRPr lang="en-US" altLang="zh-CN" sz="1200" strike="noStrike" noProof="1" dirty="0">
              <a:solidFill>
                <a:srgbClr val="D38E27"/>
              </a:solidFill>
              <a:latin typeface="Franklin Gothic Book" panose="020B0503020102020204" pitchFamily="34" charset="0"/>
              <a:ea typeface="华文楷体" panose="02010600040101010101" pitchFamily="2"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5" name="页脚占位符 4"/>
          <p:cNvSpPr>
            <a:spLocks noGrp="1"/>
          </p:cNvSpPr>
          <p:nvPr>
            <p:ph type="ftr" sz="quarter" idx="11"/>
          </p:nvPr>
        </p:nvSpPr>
        <p:spPr/>
        <p:txBody>
          <a:bodyPr/>
          <a:p>
            <a:pPr lvl="0" algn="r"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6" name="灯片编号占位符 5"/>
          <p:cNvSpPr>
            <a:spLocks noGrp="1"/>
          </p:cNvSpPr>
          <p:nvPr>
            <p:ph type="sldNum" sz="quarter" idx="12"/>
          </p:nvPr>
        </p:nvSpPr>
        <p:spPr/>
        <p:txBody>
          <a:bodyPr/>
          <a:p>
            <a:pPr lvl="0" algn="r" eaLnBrk="1" fontAlgn="base" hangingPunct="1"/>
            <a:fld id="{9A0DB2DC-4C9A-4742-B13C-FB6460FD3503}" type="slidenum">
              <a:rPr lang="zh-CN" altLang="en-US" sz="1200" strike="noStrike" noProof="1" dirty="0">
                <a:solidFill>
                  <a:srgbClr val="D38E27"/>
                </a:solidFill>
                <a:latin typeface="Franklin Gothic Book" panose="020B0503020102020204" pitchFamily="34" charset="0"/>
                <a:ea typeface="华文楷体" panose="02010600040101010101" pitchFamily="2" charset="-122"/>
                <a:cs typeface="+mn-ea"/>
              </a:rPr>
            </a:fld>
            <a:endParaRPr lang="en-US" altLang="zh-CN" sz="1200" strike="noStrike" noProof="1" dirty="0">
              <a:solidFill>
                <a:srgbClr val="D38E27"/>
              </a:solidFill>
              <a:latin typeface="Franklin Gothic Book" panose="020B0503020102020204" pitchFamily="34" charset="0"/>
              <a:ea typeface="华文楷体" panose="0201060004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671888"/>
            <a:ext cx="7772400" cy="1135062"/>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422525"/>
            <a:ext cx="7772400" cy="124936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5" name="页脚占位符 4"/>
          <p:cNvSpPr>
            <a:spLocks noGrp="1"/>
          </p:cNvSpPr>
          <p:nvPr>
            <p:ph type="ftr" sz="quarter" idx="11"/>
          </p:nvPr>
        </p:nvSpPr>
        <p:spPr/>
        <p:txBody>
          <a:bodyPr/>
          <a:p>
            <a:pPr lvl="0" algn="r"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6" name="灯片编号占位符 5"/>
          <p:cNvSpPr>
            <a:spLocks noGrp="1"/>
          </p:cNvSpPr>
          <p:nvPr>
            <p:ph type="sldNum" sz="quarter" idx="12"/>
          </p:nvPr>
        </p:nvSpPr>
        <p:spPr/>
        <p:txBody>
          <a:bodyPr/>
          <a:p>
            <a:pPr lvl="0" algn="r" eaLnBrk="1" fontAlgn="base" hangingPunct="1"/>
            <a:fld id="{9A0DB2DC-4C9A-4742-B13C-FB6460FD3503}" type="slidenum">
              <a:rPr lang="zh-CN" altLang="en-US" sz="1200" strike="noStrike" noProof="1" dirty="0">
                <a:solidFill>
                  <a:srgbClr val="D38E27"/>
                </a:solidFill>
                <a:latin typeface="Franklin Gothic Book" panose="020B0503020102020204" pitchFamily="34" charset="0"/>
                <a:ea typeface="华文楷体" panose="02010600040101010101" pitchFamily="2" charset="-122"/>
                <a:cs typeface="+mn-ea"/>
              </a:rPr>
            </a:fld>
            <a:endParaRPr lang="en-US" altLang="zh-CN" sz="1200" strike="noStrike" noProof="1" dirty="0">
              <a:solidFill>
                <a:srgbClr val="D38E27"/>
              </a:solidFill>
              <a:latin typeface="Franklin Gothic Book" panose="020B0503020102020204" pitchFamily="34" charset="0"/>
              <a:ea typeface="华文楷体" panose="02010600040101010101" pitchFamily="2"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304800" y="1295400"/>
            <a:ext cx="42672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724400" y="1295400"/>
            <a:ext cx="42672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6" name="页脚占位符 5"/>
          <p:cNvSpPr>
            <a:spLocks noGrp="1"/>
          </p:cNvSpPr>
          <p:nvPr>
            <p:ph type="ftr" sz="quarter" idx="11"/>
          </p:nvPr>
        </p:nvSpPr>
        <p:spPr/>
        <p:txBody>
          <a:bodyPr/>
          <a:p>
            <a:pPr lvl="0" algn="r"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7" name="灯片编号占位符 6"/>
          <p:cNvSpPr>
            <a:spLocks noGrp="1"/>
          </p:cNvSpPr>
          <p:nvPr>
            <p:ph type="sldNum" sz="quarter" idx="12"/>
          </p:nvPr>
        </p:nvSpPr>
        <p:spPr/>
        <p:txBody>
          <a:bodyPr/>
          <a:p>
            <a:pPr lvl="0" algn="r" eaLnBrk="1" fontAlgn="base" hangingPunct="1"/>
            <a:fld id="{9A0DB2DC-4C9A-4742-B13C-FB6460FD3503}" type="slidenum">
              <a:rPr lang="zh-CN" altLang="en-US" sz="1200" strike="noStrike" noProof="1" dirty="0">
                <a:solidFill>
                  <a:srgbClr val="D38E27"/>
                </a:solidFill>
                <a:latin typeface="Franklin Gothic Book" panose="020B0503020102020204" pitchFamily="34" charset="0"/>
                <a:ea typeface="华文楷体" panose="02010600040101010101" pitchFamily="2" charset="-122"/>
                <a:cs typeface="+mn-ea"/>
              </a:rPr>
            </a:fld>
            <a:endParaRPr lang="en-US" altLang="zh-CN" sz="1200" strike="noStrike" noProof="1" dirty="0">
              <a:solidFill>
                <a:srgbClr val="D38E27"/>
              </a:solidFill>
              <a:latin typeface="Franklin Gothic Book" panose="020B0503020102020204" pitchFamily="34" charset="0"/>
              <a:ea typeface="华文楷体" panose="02010600040101010101" pitchFamily="2"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9525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279525"/>
            <a:ext cx="4040188"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1812925"/>
            <a:ext cx="4040188" cy="329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279525"/>
            <a:ext cx="4041775" cy="5334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1812925"/>
            <a:ext cx="4041775" cy="32924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8" name="页脚占位符 7"/>
          <p:cNvSpPr>
            <a:spLocks noGrp="1"/>
          </p:cNvSpPr>
          <p:nvPr>
            <p:ph type="ftr" sz="quarter" idx="11"/>
          </p:nvPr>
        </p:nvSpPr>
        <p:spPr/>
        <p:txBody>
          <a:bodyPr/>
          <a:p>
            <a:pPr lvl="0" algn="r"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9" name="灯片编号占位符 8"/>
          <p:cNvSpPr>
            <a:spLocks noGrp="1"/>
          </p:cNvSpPr>
          <p:nvPr>
            <p:ph type="sldNum" sz="quarter" idx="12"/>
          </p:nvPr>
        </p:nvSpPr>
        <p:spPr/>
        <p:txBody>
          <a:bodyPr/>
          <a:p>
            <a:pPr lvl="0" algn="r" eaLnBrk="1" fontAlgn="base" hangingPunct="1"/>
            <a:fld id="{9A0DB2DC-4C9A-4742-B13C-FB6460FD3503}" type="slidenum">
              <a:rPr lang="zh-CN" altLang="en-US" sz="1200" strike="noStrike" noProof="1" dirty="0">
                <a:solidFill>
                  <a:srgbClr val="D38E27"/>
                </a:solidFill>
                <a:latin typeface="Franklin Gothic Book" panose="020B0503020102020204" pitchFamily="34" charset="0"/>
                <a:ea typeface="华文楷体" panose="02010600040101010101" pitchFamily="2" charset="-122"/>
                <a:cs typeface="+mn-ea"/>
              </a:rPr>
            </a:fld>
            <a:endParaRPr lang="en-US" altLang="zh-CN" sz="1200" strike="noStrike" noProof="1" dirty="0">
              <a:solidFill>
                <a:srgbClr val="D38E27"/>
              </a:solidFill>
              <a:latin typeface="Franklin Gothic Book" panose="020B0503020102020204" pitchFamily="34" charset="0"/>
              <a:ea typeface="华文楷体" panose="0201060004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4" name="页脚占位符 3"/>
          <p:cNvSpPr>
            <a:spLocks noGrp="1"/>
          </p:cNvSpPr>
          <p:nvPr>
            <p:ph type="ftr" sz="quarter" idx="11"/>
          </p:nvPr>
        </p:nvSpPr>
        <p:spPr/>
        <p:txBody>
          <a:bodyPr/>
          <a:p>
            <a:pPr lvl="0" algn="r"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5" name="灯片编号占位符 4"/>
          <p:cNvSpPr>
            <a:spLocks noGrp="1"/>
          </p:cNvSpPr>
          <p:nvPr>
            <p:ph type="sldNum" sz="quarter" idx="12"/>
          </p:nvPr>
        </p:nvSpPr>
        <p:spPr/>
        <p:txBody>
          <a:bodyPr/>
          <a:p>
            <a:pPr lvl="0" algn="r" eaLnBrk="1" fontAlgn="base" hangingPunct="1"/>
            <a:fld id="{9A0DB2DC-4C9A-4742-B13C-FB6460FD3503}" type="slidenum">
              <a:rPr lang="zh-CN" altLang="en-US" sz="1200" strike="noStrike" noProof="1" dirty="0">
                <a:solidFill>
                  <a:srgbClr val="D38E27"/>
                </a:solidFill>
                <a:latin typeface="Franklin Gothic Book" panose="020B0503020102020204" pitchFamily="34" charset="0"/>
                <a:ea typeface="华文楷体" panose="02010600040101010101" pitchFamily="2" charset="-122"/>
                <a:cs typeface="+mn-ea"/>
              </a:rPr>
            </a:fld>
            <a:endParaRPr lang="en-US" altLang="zh-CN" sz="1200" strike="noStrike" noProof="1" dirty="0">
              <a:solidFill>
                <a:srgbClr val="D38E27"/>
              </a:solidFill>
              <a:latin typeface="Franklin Gothic Book" panose="020B0503020102020204" pitchFamily="34" charset="0"/>
              <a:ea typeface="华文楷体" panose="0201060004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3" name="页脚占位符 2"/>
          <p:cNvSpPr>
            <a:spLocks noGrp="1"/>
          </p:cNvSpPr>
          <p:nvPr>
            <p:ph type="ftr" sz="quarter" idx="11"/>
          </p:nvPr>
        </p:nvSpPr>
        <p:spPr/>
        <p:txBody>
          <a:bodyPr/>
          <a:p>
            <a:pPr lvl="0" algn="r"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4" name="灯片编号占位符 3"/>
          <p:cNvSpPr>
            <a:spLocks noGrp="1"/>
          </p:cNvSpPr>
          <p:nvPr>
            <p:ph type="sldNum" sz="quarter" idx="12"/>
          </p:nvPr>
        </p:nvSpPr>
        <p:spPr/>
        <p:txBody>
          <a:bodyPr/>
          <a:p>
            <a:pPr lvl="0" algn="r" eaLnBrk="1" fontAlgn="base" hangingPunct="1"/>
            <a:fld id="{9A0DB2DC-4C9A-4742-B13C-FB6460FD3503}" type="slidenum">
              <a:rPr lang="zh-CN" altLang="en-US" sz="1200" strike="noStrike" noProof="1" dirty="0">
                <a:solidFill>
                  <a:srgbClr val="D38E27"/>
                </a:solidFill>
                <a:latin typeface="Franklin Gothic Book" panose="020B0503020102020204" pitchFamily="34" charset="0"/>
                <a:ea typeface="华文楷体" panose="02010600040101010101" pitchFamily="2" charset="-122"/>
                <a:cs typeface="+mn-ea"/>
              </a:rPr>
            </a:fld>
            <a:endParaRPr lang="en-US" altLang="zh-CN" sz="1200" strike="noStrike" noProof="1" dirty="0">
              <a:solidFill>
                <a:srgbClr val="D38E27"/>
              </a:solidFill>
              <a:latin typeface="Franklin Gothic Book" panose="020B0503020102020204" pitchFamily="34" charset="0"/>
              <a:ea typeface="华文楷体" panose="02010600040101010101" pitchFamily="2"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27013"/>
            <a:ext cx="3008313" cy="968375"/>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27013"/>
            <a:ext cx="5111750" cy="48783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195388"/>
            <a:ext cx="3008313" cy="3910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6" name="页脚占位符 5"/>
          <p:cNvSpPr>
            <a:spLocks noGrp="1"/>
          </p:cNvSpPr>
          <p:nvPr>
            <p:ph type="ftr" sz="quarter" idx="11"/>
          </p:nvPr>
        </p:nvSpPr>
        <p:spPr/>
        <p:txBody>
          <a:bodyPr/>
          <a:p>
            <a:pPr lvl="0" algn="r"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7" name="灯片编号占位符 6"/>
          <p:cNvSpPr>
            <a:spLocks noGrp="1"/>
          </p:cNvSpPr>
          <p:nvPr>
            <p:ph type="sldNum" sz="quarter" idx="12"/>
          </p:nvPr>
        </p:nvSpPr>
        <p:spPr/>
        <p:txBody>
          <a:bodyPr/>
          <a:p>
            <a:pPr lvl="0" algn="r" eaLnBrk="1" fontAlgn="base" hangingPunct="1"/>
            <a:fld id="{9A0DB2DC-4C9A-4742-B13C-FB6460FD3503}" type="slidenum">
              <a:rPr lang="zh-CN" altLang="en-US" sz="1200" strike="noStrike" noProof="1" dirty="0">
                <a:solidFill>
                  <a:srgbClr val="D38E27"/>
                </a:solidFill>
                <a:latin typeface="Franklin Gothic Book" panose="020B0503020102020204" pitchFamily="34" charset="0"/>
                <a:ea typeface="华文楷体" panose="02010600040101010101" pitchFamily="2" charset="-122"/>
                <a:cs typeface="+mn-ea"/>
              </a:rPr>
            </a:fld>
            <a:endParaRPr lang="en-US" altLang="zh-CN" sz="1200" strike="noStrike" noProof="1" dirty="0">
              <a:solidFill>
                <a:srgbClr val="D38E27"/>
              </a:solidFill>
              <a:latin typeface="Franklin Gothic Book" panose="020B0503020102020204" pitchFamily="34" charset="0"/>
              <a:ea typeface="华文楷体" panose="0201060004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000500"/>
            <a:ext cx="5486400" cy="473075"/>
          </a:xfrm>
        </p:spPr>
        <p:txBody>
          <a:bodyPr anchor="b"/>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511175"/>
            <a:ext cx="5486400" cy="34290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Wingdings 2" panose="05020102010507070707" pitchFamily="18" charset="2"/>
              <a:buNone/>
              <a:defRPr/>
            </a:pPr>
            <a:endParaRPr kumimoji="0" lang="zh-CN" altLang="en-US" sz="3200" b="0" i="0" u="none" strike="noStrike" kern="0" cap="none" spc="0" normalizeH="0" baseline="0" noProof="0" smtClean="0">
              <a:ln>
                <a:noFill/>
              </a:ln>
              <a:solidFill>
                <a:schemeClr val="tx2"/>
              </a:solidFill>
              <a:effectLst/>
              <a:uLnTx/>
              <a:uFillTx/>
              <a:latin typeface="+mn-lt"/>
              <a:ea typeface="+mn-ea"/>
              <a:cs typeface="+mn-cs"/>
            </a:endParaRPr>
          </a:p>
        </p:txBody>
      </p:sp>
      <p:sp>
        <p:nvSpPr>
          <p:cNvPr id="4" name="文本占位符 3"/>
          <p:cNvSpPr>
            <a:spLocks noGrp="1"/>
          </p:cNvSpPr>
          <p:nvPr>
            <p:ph type="body" sz="half" idx="2"/>
          </p:nvPr>
        </p:nvSpPr>
        <p:spPr>
          <a:xfrm>
            <a:off x="1792288" y="4473575"/>
            <a:ext cx="5486400" cy="6699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6" name="页脚占位符 5"/>
          <p:cNvSpPr>
            <a:spLocks noGrp="1"/>
          </p:cNvSpPr>
          <p:nvPr>
            <p:ph type="ftr" sz="quarter" idx="11"/>
          </p:nvPr>
        </p:nvSpPr>
        <p:spPr/>
        <p:txBody>
          <a:bodyPr/>
          <a:p>
            <a:pPr lvl="0" algn="r"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7" name="灯片编号占位符 6"/>
          <p:cNvSpPr>
            <a:spLocks noGrp="1"/>
          </p:cNvSpPr>
          <p:nvPr>
            <p:ph type="sldNum" sz="quarter" idx="12"/>
          </p:nvPr>
        </p:nvSpPr>
        <p:spPr/>
        <p:txBody>
          <a:bodyPr/>
          <a:p>
            <a:pPr lvl="0" algn="r" eaLnBrk="1" fontAlgn="base" hangingPunct="1"/>
            <a:fld id="{9A0DB2DC-4C9A-4742-B13C-FB6460FD3503}" type="slidenum">
              <a:rPr lang="zh-CN" altLang="en-US" sz="1200" strike="noStrike" noProof="1" dirty="0">
                <a:solidFill>
                  <a:srgbClr val="D38E27"/>
                </a:solidFill>
                <a:latin typeface="Franklin Gothic Book" panose="020B0503020102020204" pitchFamily="34" charset="0"/>
                <a:ea typeface="华文楷体" panose="02010600040101010101" pitchFamily="2" charset="-122"/>
                <a:cs typeface="+mn-ea"/>
              </a:rPr>
            </a:fld>
            <a:endParaRPr lang="en-US" altLang="zh-CN" sz="1200" strike="noStrike" noProof="1" dirty="0">
              <a:solidFill>
                <a:srgbClr val="D38E27"/>
              </a:solidFill>
              <a:latin typeface="Franklin Gothic Book" panose="020B0503020102020204" pitchFamily="34" charset="0"/>
              <a:ea typeface="华文楷体" panose="0201060004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C00000"/>
        </a:solidFill>
        <a:effectLst/>
      </p:bgPr>
    </p:bg>
    <p:spTree>
      <p:nvGrpSpPr>
        <p:cNvPr id="1" name=""/>
        <p:cNvGrpSpPr/>
        <p:nvPr/>
      </p:nvGrpSpPr>
      <p:grpSpPr/>
      <p:grpSp>
        <p:nvGrpSpPr>
          <p:cNvPr id="1026" name="直接连接符 12"/>
          <p:cNvGrpSpPr/>
          <p:nvPr/>
        </p:nvGrpSpPr>
        <p:grpSpPr>
          <a:xfrm>
            <a:off x="506413" y="4443413"/>
            <a:ext cx="8643937" cy="31750"/>
            <a:chOff x="0" y="0"/>
            <a:chExt cx="5445" cy="20"/>
          </a:xfrm>
        </p:grpSpPr>
        <p:pic>
          <p:nvPicPr>
            <p:cNvPr id="1027" name="直接连接符 12"/>
            <p:cNvPicPr/>
            <p:nvPr/>
          </p:nvPicPr>
          <p:blipFill>
            <a:blip r:embed="rId12"/>
            <a:stretch>
              <a:fillRect/>
            </a:stretch>
          </p:blipFill>
          <p:spPr>
            <a:xfrm>
              <a:off x="0" y="0"/>
              <a:ext cx="5445" cy="20"/>
            </a:xfrm>
            <a:prstGeom prst="rect">
              <a:avLst/>
            </a:prstGeom>
            <a:noFill/>
            <a:ln w="9525">
              <a:noFill/>
            </a:ln>
          </p:spPr>
        </p:pic>
        <p:sp>
          <p:nvSpPr>
            <p:cNvPr id="3" name="Text Box 4"/>
            <p:cNvSpPr txBox="1">
              <a:spLocks noChangeArrowheads="1"/>
            </p:cNvSpPr>
            <p:nvPr/>
          </p:nvSpPr>
          <p:spPr bwMode="auto">
            <a:xfrm>
              <a:off x="5" y="9"/>
              <a:ext cx="0" cy="0"/>
            </a:xfrm>
            <a:prstGeom prst="rect">
              <a:avLst/>
            </a:prstGeom>
            <a:noFill/>
            <a:ln w="9525">
              <a:noFill/>
              <a:miter lim="800000"/>
            </a:ln>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800" b="0" i="0" u="none" strike="noStrike" kern="1200" cap="none" spc="0" normalizeH="0" baseline="0" noProof="0">
                <a:ln>
                  <a:noFill/>
                </a:ln>
                <a:solidFill>
                  <a:schemeClr val="tx1"/>
                </a:solidFill>
                <a:effectLst/>
                <a:uLnTx/>
                <a:uFillTx/>
                <a:latin typeface="Franklin Gothic Book" panose="020B0503020102020204" pitchFamily="34" charset="0"/>
                <a:ea typeface="宋体" panose="02010600030101010101" pitchFamily="2" charset="-122"/>
                <a:cs typeface="+mn-cs"/>
              </a:endParaRPr>
            </a:p>
          </p:txBody>
        </p:sp>
      </p:grpSp>
      <p:sp>
        <p:nvSpPr>
          <p:cNvPr id="1029" name="文本占位符 7"/>
          <p:cNvSpPr>
            <a:spLocks noGrp="1"/>
          </p:cNvSpPr>
          <p:nvPr>
            <p:ph type="body"/>
          </p:nvPr>
        </p:nvSpPr>
        <p:spPr>
          <a:xfrm>
            <a:off x="304800" y="1295400"/>
            <a:ext cx="8686800" cy="3771900"/>
          </a:xfrm>
          <a:prstGeom prst="rect">
            <a:avLst/>
          </a:prstGeom>
          <a:noFill/>
          <a:ln w="9525">
            <a:noFill/>
          </a:ln>
        </p:spPr>
        <p:txBody>
          <a:bodyPr anchor="t"/>
          <a:p>
            <a:pPr lvl="0" indent="-34290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030" name="标题占位符 9"/>
          <p:cNvSpPr>
            <a:spLocks noGrp="1"/>
          </p:cNvSpPr>
          <p:nvPr>
            <p:ph type="title"/>
          </p:nvPr>
        </p:nvSpPr>
        <p:spPr>
          <a:xfrm>
            <a:off x="304800" y="381000"/>
            <a:ext cx="8686800" cy="698500"/>
          </a:xfrm>
          <a:prstGeom prst="rect">
            <a:avLst/>
          </a:prstGeom>
          <a:noFill/>
          <a:ln w="9525">
            <a:noFill/>
          </a:ln>
        </p:spPr>
        <p:txBody>
          <a:bodyPr anchor="ctr"/>
          <a:p>
            <a:pPr lvl="0"/>
            <a:r>
              <a:rPr lang="zh-CN" altLang="en-US" dirty="0"/>
              <a:t>单击此处编辑母版标题样式</a:t>
            </a:r>
            <a:endParaRPr lang="zh-CN" altLang="en-US" dirty="0"/>
          </a:p>
        </p:txBody>
      </p:sp>
      <p:sp>
        <p:nvSpPr>
          <p:cNvPr id="1031" name="日期占位符 15"/>
          <p:cNvSpPr>
            <a:spLocks noGrp="1" noChangeArrowheads="1"/>
          </p:cNvSpPr>
          <p:nvPr>
            <p:ph type="dt" sz="half" idx="2"/>
          </p:nvPr>
        </p:nvSpPr>
        <p:spPr bwMode="auto">
          <a:xfrm>
            <a:off x="6477000" y="63500"/>
            <a:ext cx="2514600" cy="241300"/>
          </a:xfrm>
          <a:prstGeom prst="rect">
            <a:avLst/>
          </a:prstGeom>
          <a:noFill/>
          <a:ln w="9525">
            <a:noFill/>
            <a:miter lim="800000"/>
          </a:ln>
        </p:spPr>
        <p:txBody>
          <a:bodyPr vert="horz" wrap="square" lIns="91440" tIns="45720" rIns="91440" bIns="45720" numCol="1" anchor="t" anchorCtr="0" compatLnSpc="1"/>
          <a:p>
            <a:pPr lvl="0"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2" name="页脚占位符 1"/>
          <p:cNvSpPr>
            <a:spLocks noGrp="1" noChangeArrowheads="1"/>
          </p:cNvSpPr>
          <p:nvPr>
            <p:ph type="ftr" sz="quarter" idx="3"/>
          </p:nvPr>
        </p:nvSpPr>
        <p:spPr bwMode="auto">
          <a:xfrm>
            <a:off x="3124200" y="63500"/>
            <a:ext cx="3352800" cy="241300"/>
          </a:xfrm>
          <a:prstGeom prst="rect">
            <a:avLst/>
          </a:prstGeom>
          <a:noFill/>
          <a:ln w="9525">
            <a:noFill/>
            <a:miter lim="800000"/>
          </a:ln>
        </p:spPr>
        <p:txBody>
          <a:bodyPr vert="horz" wrap="square" lIns="91440" tIns="45720" rIns="91440" bIns="45720" numCol="1" anchor="t" anchorCtr="0" compatLnSpc="1"/>
          <a:p>
            <a:pPr lvl="0" algn="r" eaLnBrk="1" fontAlgn="base" hangingPunct="1"/>
            <a:endParaRPr lang="zh-CN" altLang="en-US" sz="1200" strike="noStrike" noProof="1" dirty="0">
              <a:solidFill>
                <a:srgbClr val="D38E27"/>
              </a:solidFill>
              <a:latin typeface="Franklin Gothic Book" panose="020B0503020102020204" pitchFamily="34" charset="0"/>
              <a:ea typeface="华文楷体" panose="02010600040101010101" pitchFamily="2" charset="-122"/>
            </a:endParaRPr>
          </a:p>
        </p:txBody>
      </p:sp>
      <p:sp>
        <p:nvSpPr>
          <p:cNvPr id="1033" name="灯片编号占位符 14"/>
          <p:cNvSpPr>
            <a:spLocks noGrp="1" noChangeArrowheads="1"/>
          </p:cNvSpPr>
          <p:nvPr>
            <p:ph type="sldNum" sz="quarter" idx="4"/>
          </p:nvPr>
        </p:nvSpPr>
        <p:spPr bwMode="auto">
          <a:xfrm>
            <a:off x="8229600" y="5394325"/>
            <a:ext cx="758825" cy="206375"/>
          </a:xfrm>
          <a:prstGeom prst="rect">
            <a:avLst/>
          </a:prstGeom>
          <a:noFill/>
          <a:ln w="9525">
            <a:noFill/>
            <a:miter lim="800000"/>
          </a:ln>
        </p:spPr>
        <p:txBody>
          <a:bodyPr vert="horz" wrap="square" lIns="91440" tIns="45720" rIns="91440" bIns="45720" numCol="1" anchor="t" anchorCtr="0" compatLnSpc="1"/>
          <a:p>
            <a:pPr lvl="0" algn="r" eaLnBrk="1" fontAlgn="base" hangingPunct="1"/>
            <a:fld id="{9A0DB2DC-4C9A-4742-B13C-FB6460FD3503}" type="slidenum">
              <a:rPr lang="zh-CN" altLang="en-US" sz="1200" strike="noStrike" noProof="1" dirty="0">
                <a:solidFill>
                  <a:srgbClr val="D38E27"/>
                </a:solidFill>
                <a:latin typeface="Franklin Gothic Book" panose="020B0503020102020204" pitchFamily="34" charset="0"/>
                <a:ea typeface="华文楷体" panose="02010600040101010101" pitchFamily="2" charset="-122"/>
                <a:cs typeface="+mn-ea"/>
              </a:rPr>
            </a:fld>
            <a:endParaRPr lang="en-US" altLang="zh-CN" sz="1200" strike="noStrike" noProof="1" dirty="0">
              <a:solidFill>
                <a:srgbClr val="D38E27"/>
              </a:solidFill>
              <a:latin typeface="Franklin Gothic Book" panose="020B0503020102020204" pitchFamily="34" charset="0"/>
              <a:ea typeface="华文楷体" panose="0201060004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anose="020B0603020102020204" pitchFamily="34" charset="0"/>
          <a:ea typeface="隶书" panose="02010509060101010101" pitchFamily="49" charset="-122"/>
        </a:defRPr>
      </a:lvl2pPr>
      <a:lvl3pPr algn="l" rtl="0" eaLnBrk="0" fontAlgn="base" hangingPunct="0">
        <a:spcBef>
          <a:spcPct val="0"/>
        </a:spcBef>
        <a:spcAft>
          <a:spcPct val="0"/>
        </a:spcAft>
        <a:defRPr sz="3600">
          <a:solidFill>
            <a:schemeClr val="tx2"/>
          </a:solidFill>
          <a:latin typeface="Franklin Gothic Medium" panose="020B0603020102020204" pitchFamily="34" charset="0"/>
          <a:ea typeface="隶书" panose="02010509060101010101" pitchFamily="49" charset="-122"/>
        </a:defRPr>
      </a:lvl3pPr>
      <a:lvl4pPr algn="l" rtl="0" eaLnBrk="0" fontAlgn="base" hangingPunct="0">
        <a:spcBef>
          <a:spcPct val="0"/>
        </a:spcBef>
        <a:spcAft>
          <a:spcPct val="0"/>
        </a:spcAft>
        <a:defRPr sz="3600">
          <a:solidFill>
            <a:schemeClr val="tx2"/>
          </a:solidFill>
          <a:latin typeface="Franklin Gothic Medium" panose="020B0603020102020204" pitchFamily="34" charset="0"/>
          <a:ea typeface="隶书" panose="02010509060101010101" pitchFamily="49" charset="-122"/>
        </a:defRPr>
      </a:lvl4pPr>
      <a:lvl5pPr algn="l" rtl="0" eaLnBrk="0" fontAlgn="base" hangingPunct="0">
        <a:spcBef>
          <a:spcPct val="0"/>
        </a:spcBef>
        <a:spcAft>
          <a:spcPct val="0"/>
        </a:spcAft>
        <a:defRPr sz="3600">
          <a:solidFill>
            <a:schemeClr val="tx2"/>
          </a:solidFill>
          <a:latin typeface="Franklin Gothic Medium" panose="020B0603020102020204" pitchFamily="34" charset="0"/>
          <a:ea typeface="隶书" panose="02010509060101010101" pitchFamily="49" charset="-122"/>
        </a:defRPr>
      </a:lvl5pPr>
      <a:lvl6pPr marL="457200" algn="l" rtl="0" eaLnBrk="0" fontAlgn="base" hangingPunct="0">
        <a:spcBef>
          <a:spcPct val="0"/>
        </a:spcBef>
        <a:spcAft>
          <a:spcPct val="0"/>
        </a:spcAft>
        <a:defRPr sz="3600">
          <a:solidFill>
            <a:schemeClr val="tx2"/>
          </a:solidFill>
          <a:latin typeface="Franklin Gothic Medium" panose="020B0603020102020204" pitchFamily="34" charset="0"/>
          <a:ea typeface="隶书" panose="02010509060101010101" pitchFamily="49" charset="-122"/>
        </a:defRPr>
      </a:lvl6pPr>
      <a:lvl7pPr marL="914400" algn="l" rtl="0" eaLnBrk="0" fontAlgn="base" hangingPunct="0">
        <a:spcBef>
          <a:spcPct val="0"/>
        </a:spcBef>
        <a:spcAft>
          <a:spcPct val="0"/>
        </a:spcAft>
        <a:defRPr sz="3600">
          <a:solidFill>
            <a:schemeClr val="tx2"/>
          </a:solidFill>
          <a:latin typeface="Franklin Gothic Medium" panose="020B0603020102020204" pitchFamily="34" charset="0"/>
          <a:ea typeface="隶书" panose="02010509060101010101" pitchFamily="49" charset="-122"/>
        </a:defRPr>
      </a:lvl7pPr>
      <a:lvl8pPr marL="1371600" algn="l" rtl="0" eaLnBrk="0" fontAlgn="base" hangingPunct="0">
        <a:spcBef>
          <a:spcPct val="0"/>
        </a:spcBef>
        <a:spcAft>
          <a:spcPct val="0"/>
        </a:spcAft>
        <a:defRPr sz="3600">
          <a:solidFill>
            <a:schemeClr val="tx2"/>
          </a:solidFill>
          <a:latin typeface="Franklin Gothic Medium" panose="020B0603020102020204" pitchFamily="34" charset="0"/>
          <a:ea typeface="隶书" panose="02010509060101010101" pitchFamily="49" charset="-122"/>
        </a:defRPr>
      </a:lvl8pPr>
      <a:lvl9pPr marL="1828800" algn="l" rtl="0" eaLnBrk="0" fontAlgn="base" hangingPunct="0">
        <a:spcBef>
          <a:spcPct val="0"/>
        </a:spcBef>
        <a:spcAft>
          <a:spcPct val="0"/>
        </a:spcAft>
        <a:defRPr sz="3600">
          <a:solidFill>
            <a:schemeClr val="tx2"/>
          </a:solidFill>
          <a:latin typeface="Franklin Gothic Medium" panose="020B0603020102020204" pitchFamily="34" charset="0"/>
          <a:ea typeface="隶书" panose="02010509060101010101" pitchFamily="49" charset="-122"/>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a:solidFill>
            <a:schemeClr val="tx2"/>
          </a:solidFill>
          <a:latin typeface="+mn-lt"/>
          <a:ea typeface="+mn-ea"/>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a:solidFill>
            <a:schemeClr val="tx2"/>
          </a:solidFill>
          <a:latin typeface="+mn-lt"/>
          <a:ea typeface="+mn-ea"/>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a:solidFill>
            <a:schemeClr val="tx2"/>
          </a:solidFill>
          <a:latin typeface="+mn-lt"/>
          <a:ea typeface="+mn-ea"/>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mn-lt"/>
          <a:ea typeface="+mn-ea"/>
        </a:defRPr>
      </a:lvl5pPr>
      <a:lvl6pPr marL="25146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mn-lt"/>
          <a:ea typeface="+mn-ea"/>
        </a:defRPr>
      </a:lvl6pPr>
      <a:lvl7pPr marL="29718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mn-lt"/>
          <a:ea typeface="+mn-ea"/>
        </a:defRPr>
      </a:lvl7pPr>
      <a:lvl8pPr marL="34290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mn-lt"/>
          <a:ea typeface="+mn-ea"/>
        </a:defRPr>
      </a:lvl8pPr>
      <a:lvl9pPr marL="38862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3"/>
        </a:solidFill>
        <a:effectLst/>
      </p:bgPr>
    </p:bg>
    <p:spTree>
      <p:nvGrpSpPr>
        <p:cNvPr id="1" name=""/>
        <p:cNvGrpSpPr/>
        <p:nvPr/>
      </p:nvGrpSpPr>
      <p:grpSpPr/>
      <p:cxnSp>
        <p:nvCxnSpPr>
          <p:cNvPr id="3074" name="直接连接符 9"/>
          <p:cNvCxnSpPr/>
          <p:nvPr/>
        </p:nvCxnSpPr>
        <p:spPr>
          <a:xfrm>
            <a:off x="12700" y="5037138"/>
            <a:ext cx="9140825" cy="1587"/>
          </a:xfrm>
          <a:prstGeom prst="line">
            <a:avLst/>
          </a:prstGeom>
          <a:ln w="12700" cap="flat" cmpd="sng">
            <a:solidFill>
              <a:srgbClr val="C00000"/>
            </a:solidFill>
            <a:prstDash val="solid"/>
            <a:round/>
            <a:headEnd type="none" w="med" len="med"/>
            <a:tailEnd type="none" w="med" len="med"/>
          </a:ln>
        </p:spPr>
      </p:cxnSp>
      <p:grpSp>
        <p:nvGrpSpPr>
          <p:cNvPr id="3075" name="Group 9"/>
          <p:cNvGrpSpPr/>
          <p:nvPr/>
        </p:nvGrpSpPr>
        <p:grpSpPr>
          <a:xfrm>
            <a:off x="12700" y="541338"/>
            <a:ext cx="4140200" cy="168275"/>
            <a:chOff x="0" y="0"/>
            <a:chExt cx="2086" cy="45"/>
          </a:xfrm>
        </p:grpSpPr>
        <p:cxnSp>
          <p:nvCxnSpPr>
            <p:cNvPr id="3076" name="直接连接符 18"/>
            <p:cNvCxnSpPr/>
            <p:nvPr/>
          </p:nvCxnSpPr>
          <p:spPr>
            <a:xfrm flipH="1">
              <a:off x="135" y="24"/>
              <a:ext cx="1951" cy="0"/>
            </a:xfrm>
            <a:prstGeom prst="line">
              <a:avLst/>
            </a:prstGeom>
            <a:ln w="10000" cap="flat" cmpd="sng">
              <a:solidFill>
                <a:srgbClr val="C00000"/>
              </a:solidFill>
              <a:prstDash val="solid"/>
              <a:round/>
              <a:headEnd type="none" w="med" len="med"/>
              <a:tailEnd type="none" w="med" len="med"/>
            </a:ln>
          </p:spPr>
        </p:cxnSp>
        <p:sp>
          <p:nvSpPr>
            <p:cNvPr id="3077" name="Rectangle 7"/>
            <p:cNvSpPr/>
            <p:nvPr/>
          </p:nvSpPr>
          <p:spPr>
            <a:xfrm>
              <a:off x="0" y="0"/>
              <a:ext cx="136" cy="45"/>
            </a:xfrm>
            <a:prstGeom prst="rect">
              <a:avLst/>
            </a:prstGeom>
            <a:solidFill>
              <a:srgbClr val="C00000"/>
            </a:solidFill>
            <a:ln w="9525">
              <a:noFill/>
            </a:ln>
          </p:spPr>
          <p:txBody>
            <a:bodyPr wrap="none" anchor="ctr"/>
            <a:p>
              <a:pPr lvl="0" indent="0"/>
              <a:endParaRPr lang="zh-CN" altLang="en-US" dirty="0">
                <a:latin typeface="Calibri" panose="020F0502020204030204" pitchFamily="34" charset="0"/>
                <a:ea typeface="宋体" panose="02010600030101010101" pitchFamily="2" charset="-122"/>
              </a:endParaRPr>
            </a:p>
          </p:txBody>
        </p:sp>
      </p:grpSp>
      <p:sp>
        <p:nvSpPr>
          <p:cNvPr id="3078" name="TextBox 10"/>
          <p:cNvSpPr txBox="1"/>
          <p:nvPr/>
        </p:nvSpPr>
        <p:spPr>
          <a:xfrm>
            <a:off x="3757613" y="5327650"/>
            <a:ext cx="2114550" cy="338138"/>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3079" name="直接连接符 26"/>
          <p:cNvCxnSpPr/>
          <p:nvPr/>
        </p:nvCxnSpPr>
        <p:spPr>
          <a:xfrm>
            <a:off x="3165475" y="5507038"/>
            <a:ext cx="576263" cy="0"/>
          </a:xfrm>
          <a:prstGeom prst="line">
            <a:avLst/>
          </a:prstGeom>
          <a:ln w="12700" cap="flat" cmpd="sng">
            <a:solidFill>
              <a:schemeClr val="bg1"/>
            </a:solidFill>
            <a:prstDash val="solid"/>
            <a:round/>
            <a:headEnd type="none" w="med" len="med"/>
            <a:tailEnd type="none" w="med" len="med"/>
          </a:ln>
        </p:spPr>
      </p:cxnSp>
      <p:cxnSp>
        <p:nvCxnSpPr>
          <p:cNvPr id="3080" name="直接连接符 28"/>
          <p:cNvCxnSpPr/>
          <p:nvPr/>
        </p:nvCxnSpPr>
        <p:spPr>
          <a:xfrm>
            <a:off x="5735638" y="5497513"/>
            <a:ext cx="576262" cy="0"/>
          </a:xfrm>
          <a:prstGeom prst="line">
            <a:avLst/>
          </a:prstGeom>
          <a:ln w="12700" cap="flat" cmpd="sng">
            <a:solidFill>
              <a:schemeClr val="bg1"/>
            </a:solidFill>
            <a:prstDash val="solid"/>
            <a:round/>
            <a:headEnd type="none" w="med" len="med"/>
            <a:tailEnd type="none" w="med" len="med"/>
          </a:ln>
        </p:spPr>
      </p:cxnSp>
      <p:sp>
        <p:nvSpPr>
          <p:cNvPr id="6261" name="矩形 8"/>
          <p:cNvSpPr>
            <a:spLocks noChangeArrowheads="1"/>
          </p:cNvSpPr>
          <p:nvPr/>
        </p:nvSpPr>
        <p:spPr bwMode="auto">
          <a:xfrm>
            <a:off x="3175" y="5299075"/>
            <a:ext cx="9144000" cy="417513"/>
          </a:xfrm>
          <a:prstGeom prst="rect">
            <a:avLst/>
          </a:prstGeom>
          <a:solidFill>
            <a:srgbClr val="C00000"/>
          </a:solidFill>
          <a:ln w="9525">
            <a:noFill/>
            <a:miter lim="800000"/>
          </a:ln>
          <a:effectLst>
            <a:outerShdw dist="12700" dir="8100000" sy="-23000" kx="800382" algn="br" rotWithShape="0">
              <a:srgbClr val="000000">
                <a:alpha val="14999"/>
              </a:srgbClr>
            </a:outerShdw>
          </a:effectLst>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800" b="1" i="0" u="none" strike="noStrike" kern="1200" cap="none" spc="0" normalizeH="0" baseline="0" noProof="0">
                <a:ln>
                  <a:noFill/>
                </a:ln>
                <a:solidFill>
                  <a:srgbClr val="FFFFFF"/>
                </a:solidFill>
                <a:effectLst/>
                <a:uLnTx/>
                <a:uFillTx/>
                <a:latin typeface="Arial Unicode MS" panose="020B0604020202020204" pitchFamily="34" charset="-122"/>
                <a:ea typeface="Arial Unicode MS" panose="020B0604020202020204" pitchFamily="34" charset="-122"/>
                <a:cs typeface="Arial Unicode MS" panose="020B0604020202020204" pitchFamily="34" charset="-122"/>
              </a:rPr>
              <a:t>     </a:t>
            </a:r>
            <a:endParaRPr kumimoji="0" lang="zh-CN" altLang="en-US" sz="2000" b="1" i="1" u="none" strike="noStrike" kern="1200" cap="none" spc="0" normalizeH="0" baseline="0" noProof="0">
              <a:ln>
                <a:noFill/>
              </a:ln>
              <a:solidFill>
                <a:srgbClr val="FFFFFF"/>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
        <p:nvSpPr>
          <p:cNvPr id="3082" name="TextBox 10"/>
          <p:cNvSpPr txBox="1"/>
          <p:nvPr/>
        </p:nvSpPr>
        <p:spPr>
          <a:xfrm>
            <a:off x="3910013" y="5322888"/>
            <a:ext cx="2114550" cy="336550"/>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3083" name="直接连接符 26"/>
          <p:cNvCxnSpPr/>
          <p:nvPr/>
        </p:nvCxnSpPr>
        <p:spPr>
          <a:xfrm>
            <a:off x="3317875" y="5503863"/>
            <a:ext cx="576263" cy="0"/>
          </a:xfrm>
          <a:prstGeom prst="line">
            <a:avLst/>
          </a:prstGeom>
          <a:ln w="12700" cap="flat" cmpd="sng">
            <a:solidFill>
              <a:schemeClr val="bg1"/>
            </a:solidFill>
            <a:prstDash val="solid"/>
            <a:round/>
            <a:headEnd type="none" w="med" len="med"/>
            <a:tailEnd type="none" w="med" len="med"/>
          </a:ln>
        </p:spPr>
      </p:cxnSp>
      <p:cxnSp>
        <p:nvCxnSpPr>
          <p:cNvPr id="3084" name="直接连接符 28"/>
          <p:cNvCxnSpPr/>
          <p:nvPr/>
        </p:nvCxnSpPr>
        <p:spPr>
          <a:xfrm>
            <a:off x="5888038" y="5494338"/>
            <a:ext cx="576262" cy="0"/>
          </a:xfrm>
          <a:prstGeom prst="line">
            <a:avLst/>
          </a:prstGeom>
          <a:ln w="12700" cap="flat" cmpd="sng">
            <a:solidFill>
              <a:schemeClr val="bg1"/>
            </a:solidFill>
            <a:prstDash val="solid"/>
            <a:round/>
            <a:headEnd type="none" w="med" len="med"/>
            <a:tailEnd type="none" w="med" len="med"/>
          </a:ln>
        </p:spPr>
      </p:cxnSp>
      <p:sp>
        <p:nvSpPr>
          <p:cNvPr id="6265" name="TextBox 30"/>
          <p:cNvSpPr txBox="1">
            <a:spLocks noChangeArrowheads="1"/>
          </p:cNvSpPr>
          <p:nvPr/>
        </p:nvSpPr>
        <p:spPr bwMode="auto">
          <a:xfrm>
            <a:off x="8099425" y="5321300"/>
            <a:ext cx="865188" cy="396875"/>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TAIJI</a:t>
            </a:r>
            <a:endParaRPr kumimoji="0" lang="zh-CN" alt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100" name="文本框 99"/>
          <p:cNvSpPr txBox="1"/>
          <p:nvPr/>
        </p:nvSpPr>
        <p:spPr>
          <a:xfrm>
            <a:off x="281940" y="1497328"/>
            <a:ext cx="8682986" cy="3749042"/>
          </a:xfrm>
          <a:prstGeom prst="rect">
            <a:avLst/>
          </a:prstGeom>
          <a:noFill/>
          <a:ln w="9525">
            <a:noFill/>
          </a:ln>
        </p:spPr>
        <p:txBody>
          <a:bodyPr wrap="square">
            <a:spAutoFit/>
          </a:bodyPr>
          <a:p>
            <a:pPr marL="0" indent="0" algn="l" fontAlgn="base"/>
            <a:r>
              <a:rPr lang="en-US" altLang="zh-CN" sz="8000" b="0" u="none" strike="noStrike" noProof="1">
                <a:ln w="22225">
                  <a:solidFill>
                    <a:schemeClr val="accent2"/>
                  </a:solidFill>
                  <a:prstDash val="solid"/>
                </a:ln>
                <a:solidFill>
                  <a:schemeClr val="accent2">
                    <a:lumMod val="40000"/>
                    <a:lumOff val="60000"/>
                  </a:schemeClr>
                </a:solidFill>
                <a:effectLst/>
                <a:latin typeface="宋体" panose="02010600030101010101" pitchFamily="2" charset="-122"/>
                <a:ea typeface="宋体" panose="02010600030101010101" pitchFamily="2" charset="-122"/>
                <a:cs typeface="宋体" panose="02010600030101010101" pitchFamily="2" charset="-122"/>
              </a:rPr>
              <a:t>  </a:t>
            </a:r>
            <a:r>
              <a:rPr lang="en-US" altLang="zh-CN" sz="80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1 + 1 </a:t>
            </a:r>
            <a:r>
              <a:rPr lang="en-US" altLang="zh-CN" sz="8000" b="1" u="none" strike="noStrike" noProof="1">
                <a:ln w="22225">
                  <a:solidFill>
                    <a:schemeClr val="accent2"/>
                  </a:solidFill>
                  <a:prstDash val="solid"/>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&gt;   </a:t>
            </a:r>
            <a:r>
              <a:rPr lang="en-US" altLang="zh-CN" sz="80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2               </a:t>
            </a:r>
            <a:endParaRPr lang="en-US" altLang="zh-CN" sz="80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endParaRPr lang="en-US" altLang="zh-CN" sz="80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zh-CN" altLang="en-US" sz="24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r>
              <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业务部：赖习敏 </a:t>
            </a:r>
            <a:endPar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p:cxnSp>
        <p:nvCxnSpPr>
          <p:cNvPr id="12290" name="直接连接符 9"/>
          <p:cNvCxnSpPr/>
          <p:nvPr/>
        </p:nvCxnSpPr>
        <p:spPr>
          <a:xfrm>
            <a:off x="12700" y="5037138"/>
            <a:ext cx="9140825" cy="1587"/>
          </a:xfrm>
          <a:prstGeom prst="line">
            <a:avLst/>
          </a:prstGeom>
          <a:ln w="12700" cap="flat" cmpd="sng">
            <a:solidFill>
              <a:srgbClr val="C00000"/>
            </a:solidFill>
            <a:prstDash val="solid"/>
            <a:round/>
            <a:headEnd type="none" w="med" len="med"/>
            <a:tailEnd type="none" w="med" len="med"/>
          </a:ln>
        </p:spPr>
      </p:cxnSp>
      <p:grpSp>
        <p:nvGrpSpPr>
          <p:cNvPr id="12291" name="Group 9"/>
          <p:cNvGrpSpPr/>
          <p:nvPr/>
        </p:nvGrpSpPr>
        <p:grpSpPr>
          <a:xfrm>
            <a:off x="12700" y="541338"/>
            <a:ext cx="4140200" cy="168275"/>
            <a:chOff x="0" y="0"/>
            <a:chExt cx="2086" cy="45"/>
          </a:xfrm>
        </p:grpSpPr>
        <p:cxnSp>
          <p:nvCxnSpPr>
            <p:cNvPr id="12292" name="直接连接符 18"/>
            <p:cNvCxnSpPr/>
            <p:nvPr/>
          </p:nvCxnSpPr>
          <p:spPr>
            <a:xfrm flipH="1">
              <a:off x="135" y="24"/>
              <a:ext cx="1951" cy="0"/>
            </a:xfrm>
            <a:prstGeom prst="line">
              <a:avLst/>
            </a:prstGeom>
            <a:ln w="10000" cap="flat" cmpd="sng">
              <a:solidFill>
                <a:srgbClr val="C00000"/>
              </a:solidFill>
              <a:prstDash val="solid"/>
              <a:round/>
              <a:headEnd type="none" w="med" len="med"/>
              <a:tailEnd type="none" w="med" len="med"/>
            </a:ln>
          </p:spPr>
        </p:cxnSp>
        <p:sp>
          <p:nvSpPr>
            <p:cNvPr id="12293" name="Rectangle 7"/>
            <p:cNvSpPr/>
            <p:nvPr/>
          </p:nvSpPr>
          <p:spPr>
            <a:xfrm>
              <a:off x="0" y="0"/>
              <a:ext cx="136" cy="45"/>
            </a:xfrm>
            <a:prstGeom prst="rect">
              <a:avLst/>
            </a:prstGeom>
            <a:solidFill>
              <a:srgbClr val="C00000"/>
            </a:solidFill>
            <a:ln w="9525">
              <a:noFill/>
            </a:ln>
          </p:spPr>
          <p:txBody>
            <a:bodyPr wrap="none" anchor="ctr"/>
            <a:p>
              <a:pPr lvl="0" indent="0"/>
              <a:endParaRPr lang="zh-CN" altLang="en-US" dirty="0">
                <a:latin typeface="Calibri" panose="020F0502020204030204" pitchFamily="34" charset="0"/>
                <a:ea typeface="宋体" panose="02010600030101010101" pitchFamily="2" charset="-122"/>
              </a:endParaRPr>
            </a:p>
          </p:txBody>
        </p:sp>
      </p:grpSp>
      <p:sp>
        <p:nvSpPr>
          <p:cNvPr id="12294" name="TextBox 10"/>
          <p:cNvSpPr txBox="1"/>
          <p:nvPr/>
        </p:nvSpPr>
        <p:spPr>
          <a:xfrm>
            <a:off x="3757613" y="5327650"/>
            <a:ext cx="2114550" cy="338138"/>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12295" name="直接连接符 26"/>
          <p:cNvCxnSpPr/>
          <p:nvPr/>
        </p:nvCxnSpPr>
        <p:spPr>
          <a:xfrm>
            <a:off x="3165475" y="5507038"/>
            <a:ext cx="576263" cy="0"/>
          </a:xfrm>
          <a:prstGeom prst="line">
            <a:avLst/>
          </a:prstGeom>
          <a:ln w="12700" cap="flat" cmpd="sng">
            <a:solidFill>
              <a:schemeClr val="bg1"/>
            </a:solidFill>
            <a:prstDash val="solid"/>
            <a:round/>
            <a:headEnd type="none" w="med" len="med"/>
            <a:tailEnd type="none" w="med" len="med"/>
          </a:ln>
        </p:spPr>
      </p:cxnSp>
      <p:cxnSp>
        <p:nvCxnSpPr>
          <p:cNvPr id="12296" name="直接连接符 28"/>
          <p:cNvCxnSpPr/>
          <p:nvPr/>
        </p:nvCxnSpPr>
        <p:spPr>
          <a:xfrm>
            <a:off x="5735638" y="5497513"/>
            <a:ext cx="576262" cy="0"/>
          </a:xfrm>
          <a:prstGeom prst="line">
            <a:avLst/>
          </a:prstGeom>
          <a:ln w="12700" cap="flat" cmpd="sng">
            <a:solidFill>
              <a:schemeClr val="bg1"/>
            </a:solidFill>
            <a:prstDash val="solid"/>
            <a:round/>
            <a:headEnd type="none" w="med" len="med"/>
            <a:tailEnd type="none" w="med" len="med"/>
          </a:ln>
        </p:spPr>
      </p:cxnSp>
      <p:sp>
        <p:nvSpPr>
          <p:cNvPr id="6261" name="矩形 8"/>
          <p:cNvSpPr>
            <a:spLocks noChangeArrowheads="1"/>
          </p:cNvSpPr>
          <p:nvPr/>
        </p:nvSpPr>
        <p:spPr bwMode="auto">
          <a:xfrm>
            <a:off x="3175" y="5299075"/>
            <a:ext cx="9144000" cy="417513"/>
          </a:xfrm>
          <a:prstGeom prst="rect">
            <a:avLst/>
          </a:prstGeom>
          <a:solidFill>
            <a:srgbClr val="C00000"/>
          </a:solidFill>
          <a:ln w="9525">
            <a:noFill/>
            <a:miter lim="800000"/>
          </a:ln>
          <a:effectLst>
            <a:outerShdw dist="12700" dir="8100000" sy="-23000" kx="800382" algn="br" rotWithShape="0">
              <a:srgbClr val="000000">
                <a:alpha val="14999"/>
              </a:srgbClr>
            </a:outerShdw>
          </a:effectLst>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800" b="1" i="0" u="none" strike="noStrike" kern="1200" cap="none" spc="0" normalizeH="0" baseline="0" noProof="0">
                <a:ln>
                  <a:noFill/>
                </a:ln>
                <a:solidFill>
                  <a:srgbClr val="FFFFFF"/>
                </a:solidFill>
                <a:effectLst/>
                <a:uLnTx/>
                <a:uFillTx/>
                <a:latin typeface="Arial Unicode MS" panose="020B0604020202020204" pitchFamily="34" charset="-122"/>
                <a:ea typeface="Arial Unicode MS" panose="020B0604020202020204" pitchFamily="34" charset="-122"/>
                <a:cs typeface="Arial Unicode MS" panose="020B0604020202020204" pitchFamily="34" charset="-122"/>
              </a:rPr>
              <a:t>     </a:t>
            </a:r>
            <a:endParaRPr kumimoji="0" lang="zh-CN" altLang="en-US" sz="2000" b="1" i="1" u="none" strike="noStrike" kern="1200" cap="none" spc="0" normalizeH="0" baseline="0" noProof="0">
              <a:ln>
                <a:noFill/>
              </a:ln>
              <a:solidFill>
                <a:srgbClr val="FFFFFF"/>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
        <p:nvSpPr>
          <p:cNvPr id="12298" name="TextBox 10"/>
          <p:cNvSpPr txBox="1"/>
          <p:nvPr/>
        </p:nvSpPr>
        <p:spPr>
          <a:xfrm>
            <a:off x="3910013" y="5322888"/>
            <a:ext cx="2114550" cy="336550"/>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12299" name="直接连接符 26"/>
          <p:cNvCxnSpPr/>
          <p:nvPr/>
        </p:nvCxnSpPr>
        <p:spPr>
          <a:xfrm>
            <a:off x="3317875" y="5503863"/>
            <a:ext cx="576263" cy="0"/>
          </a:xfrm>
          <a:prstGeom prst="line">
            <a:avLst/>
          </a:prstGeom>
          <a:ln w="12700" cap="flat" cmpd="sng">
            <a:solidFill>
              <a:schemeClr val="bg1"/>
            </a:solidFill>
            <a:prstDash val="solid"/>
            <a:round/>
            <a:headEnd type="none" w="med" len="med"/>
            <a:tailEnd type="none" w="med" len="med"/>
          </a:ln>
        </p:spPr>
      </p:cxnSp>
      <p:cxnSp>
        <p:nvCxnSpPr>
          <p:cNvPr id="12300" name="直接连接符 28"/>
          <p:cNvCxnSpPr/>
          <p:nvPr/>
        </p:nvCxnSpPr>
        <p:spPr>
          <a:xfrm>
            <a:off x="5888038" y="5494338"/>
            <a:ext cx="576262" cy="0"/>
          </a:xfrm>
          <a:prstGeom prst="line">
            <a:avLst/>
          </a:prstGeom>
          <a:ln w="12700" cap="flat" cmpd="sng">
            <a:solidFill>
              <a:schemeClr val="bg1"/>
            </a:solidFill>
            <a:prstDash val="solid"/>
            <a:round/>
            <a:headEnd type="none" w="med" len="med"/>
            <a:tailEnd type="none" w="med" len="med"/>
          </a:ln>
        </p:spPr>
      </p:cxnSp>
      <p:sp>
        <p:nvSpPr>
          <p:cNvPr id="6265" name="TextBox 30"/>
          <p:cNvSpPr txBox="1">
            <a:spLocks noChangeArrowheads="1"/>
          </p:cNvSpPr>
          <p:nvPr/>
        </p:nvSpPr>
        <p:spPr bwMode="auto">
          <a:xfrm>
            <a:off x="8099425" y="5321300"/>
            <a:ext cx="865188" cy="396875"/>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TAIJI</a:t>
            </a:r>
            <a:endParaRPr kumimoji="0" lang="zh-CN" alt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100" name="文本框 99"/>
          <p:cNvSpPr txBox="1"/>
          <p:nvPr/>
        </p:nvSpPr>
        <p:spPr>
          <a:xfrm>
            <a:off x="281940" y="1497327"/>
            <a:ext cx="8682986" cy="1828800"/>
          </a:xfrm>
          <a:prstGeom prst="rect">
            <a:avLst/>
          </a:prstGeom>
          <a:noFill/>
          <a:ln w="9525">
            <a:noFill/>
          </a:ln>
        </p:spPr>
        <p:txBody>
          <a:bodyPr wrap="square">
            <a:spAutoFit/>
          </a:bodyPr>
          <a:p>
            <a:pPr marL="0" indent="0" algn="l" fontAlgn="base"/>
            <a:r>
              <a:rPr lang="en-US" altLang="zh-CN" b="0" u="none" strike="noStrike" noProof="1">
                <a:ln w="22225">
                  <a:solidFill>
                    <a:schemeClr val="accent2"/>
                  </a:solidFill>
                  <a:prstDash val="solid"/>
                </a:ln>
                <a:solidFill>
                  <a:schemeClr val="accent2">
                    <a:lumMod val="40000"/>
                    <a:lumOff val="60000"/>
                  </a:schemeClr>
                </a:solidFill>
                <a:effectLst/>
                <a:latin typeface="宋体" panose="02010600030101010101" pitchFamily="2" charset="-122"/>
                <a:ea typeface="宋体" panose="02010600030101010101" pitchFamily="2" charset="-122"/>
                <a:cs typeface="宋体" panose="02010600030101010101" pitchFamily="2" charset="-122"/>
              </a:rPr>
              <a:t>  </a:t>
            </a:r>
            <a:r>
              <a:rPr lang="en-US" altLang="zh-CN"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en-US" altLang="zh-CN"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endParaRPr lang="en-US" altLang="zh-CN" sz="16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r>
              <a:rPr lang="zh-CN" altLang="en-US" sz="28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对“2017拥抱改变，做最好的自己”阐述！  </a:t>
            </a:r>
            <a:r>
              <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zh-CN" altLang="en-US" sz="24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r>
              <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endPar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p:cxnSp>
        <p:nvCxnSpPr>
          <p:cNvPr id="13314" name="直接连接符 9"/>
          <p:cNvCxnSpPr/>
          <p:nvPr/>
        </p:nvCxnSpPr>
        <p:spPr>
          <a:xfrm>
            <a:off x="12700" y="5037138"/>
            <a:ext cx="9140825" cy="1587"/>
          </a:xfrm>
          <a:prstGeom prst="line">
            <a:avLst/>
          </a:prstGeom>
          <a:ln w="12700" cap="flat" cmpd="sng">
            <a:solidFill>
              <a:srgbClr val="C00000"/>
            </a:solidFill>
            <a:prstDash val="solid"/>
            <a:round/>
            <a:headEnd type="none" w="med" len="med"/>
            <a:tailEnd type="none" w="med" len="med"/>
          </a:ln>
        </p:spPr>
      </p:cxnSp>
      <p:grpSp>
        <p:nvGrpSpPr>
          <p:cNvPr id="13315" name="Group 9"/>
          <p:cNvGrpSpPr/>
          <p:nvPr/>
        </p:nvGrpSpPr>
        <p:grpSpPr>
          <a:xfrm>
            <a:off x="12700" y="541338"/>
            <a:ext cx="4140200" cy="168275"/>
            <a:chOff x="0" y="0"/>
            <a:chExt cx="2086" cy="45"/>
          </a:xfrm>
        </p:grpSpPr>
        <p:cxnSp>
          <p:nvCxnSpPr>
            <p:cNvPr id="13316" name="直接连接符 18"/>
            <p:cNvCxnSpPr/>
            <p:nvPr/>
          </p:nvCxnSpPr>
          <p:spPr>
            <a:xfrm flipH="1">
              <a:off x="135" y="24"/>
              <a:ext cx="1951" cy="0"/>
            </a:xfrm>
            <a:prstGeom prst="line">
              <a:avLst/>
            </a:prstGeom>
            <a:ln w="10000" cap="flat" cmpd="sng">
              <a:solidFill>
                <a:srgbClr val="C00000"/>
              </a:solidFill>
              <a:prstDash val="solid"/>
              <a:round/>
              <a:headEnd type="none" w="med" len="med"/>
              <a:tailEnd type="none" w="med" len="med"/>
            </a:ln>
          </p:spPr>
        </p:cxnSp>
        <p:sp>
          <p:nvSpPr>
            <p:cNvPr id="13317" name="Rectangle 7"/>
            <p:cNvSpPr/>
            <p:nvPr/>
          </p:nvSpPr>
          <p:spPr>
            <a:xfrm>
              <a:off x="0" y="0"/>
              <a:ext cx="136" cy="45"/>
            </a:xfrm>
            <a:prstGeom prst="rect">
              <a:avLst/>
            </a:prstGeom>
            <a:solidFill>
              <a:srgbClr val="C00000"/>
            </a:solidFill>
            <a:ln w="9525">
              <a:noFill/>
            </a:ln>
          </p:spPr>
          <p:txBody>
            <a:bodyPr wrap="none" anchor="ctr"/>
            <a:p>
              <a:pPr lvl="0" indent="0"/>
              <a:endParaRPr lang="zh-CN" altLang="en-US" dirty="0">
                <a:latin typeface="Calibri" panose="020F0502020204030204" pitchFamily="34" charset="0"/>
                <a:ea typeface="宋体" panose="02010600030101010101" pitchFamily="2" charset="-122"/>
              </a:endParaRPr>
            </a:p>
          </p:txBody>
        </p:sp>
      </p:grpSp>
      <p:sp>
        <p:nvSpPr>
          <p:cNvPr id="13318" name="TextBox 10"/>
          <p:cNvSpPr txBox="1"/>
          <p:nvPr/>
        </p:nvSpPr>
        <p:spPr>
          <a:xfrm>
            <a:off x="3757613" y="5327650"/>
            <a:ext cx="2114550" cy="338138"/>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13319" name="直接连接符 26"/>
          <p:cNvCxnSpPr/>
          <p:nvPr/>
        </p:nvCxnSpPr>
        <p:spPr>
          <a:xfrm>
            <a:off x="3165475" y="5507038"/>
            <a:ext cx="576263" cy="0"/>
          </a:xfrm>
          <a:prstGeom prst="line">
            <a:avLst/>
          </a:prstGeom>
          <a:ln w="12700" cap="flat" cmpd="sng">
            <a:solidFill>
              <a:schemeClr val="bg1"/>
            </a:solidFill>
            <a:prstDash val="solid"/>
            <a:round/>
            <a:headEnd type="none" w="med" len="med"/>
            <a:tailEnd type="none" w="med" len="med"/>
          </a:ln>
        </p:spPr>
      </p:cxnSp>
      <p:cxnSp>
        <p:nvCxnSpPr>
          <p:cNvPr id="13320" name="直接连接符 28"/>
          <p:cNvCxnSpPr/>
          <p:nvPr/>
        </p:nvCxnSpPr>
        <p:spPr>
          <a:xfrm>
            <a:off x="5735638" y="5497513"/>
            <a:ext cx="576262" cy="0"/>
          </a:xfrm>
          <a:prstGeom prst="line">
            <a:avLst/>
          </a:prstGeom>
          <a:ln w="12700" cap="flat" cmpd="sng">
            <a:solidFill>
              <a:schemeClr val="bg1"/>
            </a:solidFill>
            <a:prstDash val="solid"/>
            <a:round/>
            <a:headEnd type="none" w="med" len="med"/>
            <a:tailEnd type="none" w="med" len="med"/>
          </a:ln>
        </p:spPr>
      </p:cxnSp>
      <p:sp>
        <p:nvSpPr>
          <p:cNvPr id="6261" name="矩形 8"/>
          <p:cNvSpPr>
            <a:spLocks noChangeArrowheads="1"/>
          </p:cNvSpPr>
          <p:nvPr/>
        </p:nvSpPr>
        <p:spPr bwMode="auto">
          <a:xfrm>
            <a:off x="3175" y="5299075"/>
            <a:ext cx="9144000" cy="417513"/>
          </a:xfrm>
          <a:prstGeom prst="rect">
            <a:avLst/>
          </a:prstGeom>
          <a:solidFill>
            <a:srgbClr val="C00000"/>
          </a:solidFill>
          <a:ln w="9525">
            <a:noFill/>
            <a:miter lim="800000"/>
          </a:ln>
          <a:effectLst>
            <a:outerShdw dist="12700" dir="8100000" sy="-23000" kx="800382" algn="br" rotWithShape="0">
              <a:srgbClr val="000000">
                <a:alpha val="14999"/>
              </a:srgbClr>
            </a:outerShdw>
          </a:effectLst>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800" b="1" i="0" u="none" strike="noStrike" kern="1200" cap="none" spc="0" normalizeH="0" baseline="0" noProof="0">
                <a:ln>
                  <a:noFill/>
                </a:ln>
                <a:solidFill>
                  <a:srgbClr val="FFFFFF"/>
                </a:solidFill>
                <a:effectLst/>
                <a:uLnTx/>
                <a:uFillTx/>
                <a:latin typeface="Arial Unicode MS" panose="020B0604020202020204" pitchFamily="34" charset="-122"/>
                <a:ea typeface="Arial Unicode MS" panose="020B0604020202020204" pitchFamily="34" charset="-122"/>
                <a:cs typeface="Arial Unicode MS" panose="020B0604020202020204" pitchFamily="34" charset="-122"/>
              </a:rPr>
              <a:t>     </a:t>
            </a:r>
            <a:endParaRPr kumimoji="0" lang="zh-CN" altLang="en-US" sz="2000" b="1" i="1" u="none" strike="noStrike" kern="1200" cap="none" spc="0" normalizeH="0" baseline="0" noProof="0">
              <a:ln>
                <a:noFill/>
              </a:ln>
              <a:solidFill>
                <a:srgbClr val="FFFFFF"/>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
        <p:nvSpPr>
          <p:cNvPr id="13322" name="TextBox 10"/>
          <p:cNvSpPr txBox="1"/>
          <p:nvPr/>
        </p:nvSpPr>
        <p:spPr>
          <a:xfrm>
            <a:off x="3910013" y="5322888"/>
            <a:ext cx="2114550" cy="336550"/>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13323" name="直接连接符 26"/>
          <p:cNvCxnSpPr/>
          <p:nvPr/>
        </p:nvCxnSpPr>
        <p:spPr>
          <a:xfrm>
            <a:off x="3317875" y="5503863"/>
            <a:ext cx="576263" cy="0"/>
          </a:xfrm>
          <a:prstGeom prst="line">
            <a:avLst/>
          </a:prstGeom>
          <a:ln w="12700" cap="flat" cmpd="sng">
            <a:solidFill>
              <a:schemeClr val="bg1"/>
            </a:solidFill>
            <a:prstDash val="solid"/>
            <a:round/>
            <a:headEnd type="none" w="med" len="med"/>
            <a:tailEnd type="none" w="med" len="med"/>
          </a:ln>
        </p:spPr>
      </p:cxnSp>
      <p:cxnSp>
        <p:nvCxnSpPr>
          <p:cNvPr id="13324" name="直接连接符 28"/>
          <p:cNvCxnSpPr/>
          <p:nvPr/>
        </p:nvCxnSpPr>
        <p:spPr>
          <a:xfrm>
            <a:off x="5888038" y="5494338"/>
            <a:ext cx="576262" cy="0"/>
          </a:xfrm>
          <a:prstGeom prst="line">
            <a:avLst/>
          </a:prstGeom>
          <a:ln w="12700" cap="flat" cmpd="sng">
            <a:solidFill>
              <a:schemeClr val="bg1"/>
            </a:solidFill>
            <a:prstDash val="solid"/>
            <a:round/>
            <a:headEnd type="none" w="med" len="med"/>
            <a:tailEnd type="none" w="med" len="med"/>
          </a:ln>
        </p:spPr>
      </p:cxnSp>
      <p:sp>
        <p:nvSpPr>
          <p:cNvPr id="6265" name="TextBox 30"/>
          <p:cNvSpPr txBox="1">
            <a:spLocks noChangeArrowheads="1"/>
          </p:cNvSpPr>
          <p:nvPr/>
        </p:nvSpPr>
        <p:spPr bwMode="auto">
          <a:xfrm>
            <a:off x="8099425" y="5321300"/>
            <a:ext cx="865188" cy="396875"/>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TAIJI</a:t>
            </a:r>
            <a:endParaRPr kumimoji="0" lang="zh-CN" alt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100" name="文本框 99"/>
          <p:cNvSpPr txBox="1"/>
          <p:nvPr/>
        </p:nvSpPr>
        <p:spPr>
          <a:xfrm>
            <a:off x="522604" y="2630805"/>
            <a:ext cx="7817485" cy="2560320"/>
          </a:xfrm>
          <a:prstGeom prst="rect">
            <a:avLst/>
          </a:prstGeom>
          <a:noFill/>
          <a:ln w="9525">
            <a:noFill/>
          </a:ln>
        </p:spPr>
        <p:txBody>
          <a:bodyPr wrap="square">
            <a:spAutoFit/>
          </a:bodyPr>
          <a:p>
            <a:pPr marL="0" indent="0" algn="l" fontAlgn="base"/>
            <a:r>
              <a:rPr lang="en-US" altLang="zh-CN" b="0" u="none" strike="noStrike" noProof="1">
                <a:ln w="22225">
                  <a:solidFill>
                    <a:schemeClr val="accent2"/>
                  </a:solidFill>
                  <a:prstDash val="solid"/>
                </a:ln>
                <a:solidFill>
                  <a:schemeClr val="accent2">
                    <a:lumMod val="40000"/>
                    <a:lumOff val="60000"/>
                  </a:schemeClr>
                </a:solidFill>
                <a:effectLst/>
                <a:latin typeface="宋体" panose="02010600030101010101" pitchFamily="2" charset="-122"/>
                <a:ea typeface="宋体" panose="02010600030101010101" pitchFamily="2" charset="-122"/>
                <a:cs typeface="宋体" panose="02010600030101010101" pitchFamily="2" charset="-122"/>
              </a:rPr>
              <a:t>  </a:t>
            </a:r>
            <a:r>
              <a:rPr lang="en-US" altLang="zh-CN"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en-US" altLang="zh-CN"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en-US" altLang="zh-CN" sz="16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a:t>
            </a:r>
            <a:r>
              <a:rPr lang="zh-CN" altLang="en-US" sz="32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感 谢 大 家 的 聆 听！！</a:t>
            </a:r>
            <a:endParaRPr lang="zh-CN" altLang="en-US" sz="32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zh-CN" altLang="en-US" sz="32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zh-CN" altLang="en-US" sz="24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r>
              <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endPar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p:cxnSp>
        <p:nvCxnSpPr>
          <p:cNvPr id="4098" name="直接连接符 9"/>
          <p:cNvCxnSpPr/>
          <p:nvPr/>
        </p:nvCxnSpPr>
        <p:spPr>
          <a:xfrm>
            <a:off x="0" y="5256213"/>
            <a:ext cx="9140825" cy="1587"/>
          </a:xfrm>
          <a:prstGeom prst="line">
            <a:avLst/>
          </a:prstGeom>
          <a:ln w="12700" cap="flat" cmpd="sng">
            <a:solidFill>
              <a:srgbClr val="C00000"/>
            </a:solidFill>
            <a:prstDash val="solid"/>
            <a:round/>
            <a:headEnd type="none" w="med" len="med"/>
            <a:tailEnd type="none" w="med" len="med"/>
          </a:ln>
        </p:spPr>
      </p:cxnSp>
      <p:grpSp>
        <p:nvGrpSpPr>
          <p:cNvPr id="4099" name="Group 9"/>
          <p:cNvGrpSpPr/>
          <p:nvPr/>
        </p:nvGrpSpPr>
        <p:grpSpPr>
          <a:xfrm>
            <a:off x="0" y="554038"/>
            <a:ext cx="4140200" cy="168275"/>
            <a:chOff x="0" y="0"/>
            <a:chExt cx="2086" cy="45"/>
          </a:xfrm>
        </p:grpSpPr>
        <p:cxnSp>
          <p:nvCxnSpPr>
            <p:cNvPr id="4100" name="直接连接符 18"/>
            <p:cNvCxnSpPr/>
            <p:nvPr/>
          </p:nvCxnSpPr>
          <p:spPr>
            <a:xfrm flipH="1">
              <a:off x="135" y="24"/>
              <a:ext cx="1951" cy="0"/>
            </a:xfrm>
            <a:prstGeom prst="line">
              <a:avLst/>
            </a:prstGeom>
            <a:ln w="10000" cap="flat" cmpd="sng">
              <a:solidFill>
                <a:srgbClr val="C00000"/>
              </a:solidFill>
              <a:prstDash val="solid"/>
              <a:round/>
              <a:headEnd type="none" w="med" len="med"/>
              <a:tailEnd type="none" w="med" len="med"/>
            </a:ln>
          </p:spPr>
        </p:cxnSp>
        <p:sp>
          <p:nvSpPr>
            <p:cNvPr id="4101" name="Rectangle 7"/>
            <p:cNvSpPr/>
            <p:nvPr/>
          </p:nvSpPr>
          <p:spPr>
            <a:xfrm>
              <a:off x="0" y="0"/>
              <a:ext cx="136" cy="45"/>
            </a:xfrm>
            <a:prstGeom prst="rect">
              <a:avLst/>
            </a:prstGeom>
            <a:solidFill>
              <a:srgbClr val="C00000"/>
            </a:solidFill>
            <a:ln w="9525">
              <a:noFill/>
            </a:ln>
          </p:spPr>
          <p:txBody>
            <a:bodyPr wrap="none" anchor="ctr"/>
            <a:p>
              <a:pPr lvl="0" indent="0"/>
              <a:endParaRPr lang="zh-CN" altLang="en-US" dirty="0">
                <a:latin typeface="Calibri" panose="020F0502020204030204" pitchFamily="34" charset="0"/>
                <a:ea typeface="宋体" panose="02010600030101010101" pitchFamily="2" charset="-122"/>
              </a:endParaRPr>
            </a:p>
          </p:txBody>
        </p:sp>
      </p:grpSp>
      <p:sp>
        <p:nvSpPr>
          <p:cNvPr id="4102" name="TextBox 10"/>
          <p:cNvSpPr txBox="1"/>
          <p:nvPr/>
        </p:nvSpPr>
        <p:spPr>
          <a:xfrm>
            <a:off x="3757613" y="5327650"/>
            <a:ext cx="2114550" cy="338138"/>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4103" name="直接连接符 26"/>
          <p:cNvCxnSpPr/>
          <p:nvPr/>
        </p:nvCxnSpPr>
        <p:spPr>
          <a:xfrm>
            <a:off x="3165475" y="5507038"/>
            <a:ext cx="576263" cy="0"/>
          </a:xfrm>
          <a:prstGeom prst="line">
            <a:avLst/>
          </a:prstGeom>
          <a:ln w="12700" cap="flat" cmpd="sng">
            <a:solidFill>
              <a:schemeClr val="bg1"/>
            </a:solidFill>
            <a:prstDash val="solid"/>
            <a:round/>
            <a:headEnd type="none" w="med" len="med"/>
            <a:tailEnd type="none" w="med" len="med"/>
          </a:ln>
        </p:spPr>
      </p:cxnSp>
      <p:cxnSp>
        <p:nvCxnSpPr>
          <p:cNvPr id="4104" name="直接连接符 28"/>
          <p:cNvCxnSpPr/>
          <p:nvPr/>
        </p:nvCxnSpPr>
        <p:spPr>
          <a:xfrm>
            <a:off x="5735638" y="5497513"/>
            <a:ext cx="576262" cy="0"/>
          </a:xfrm>
          <a:prstGeom prst="line">
            <a:avLst/>
          </a:prstGeom>
          <a:ln w="12700" cap="flat" cmpd="sng">
            <a:solidFill>
              <a:schemeClr val="bg1"/>
            </a:solidFill>
            <a:prstDash val="solid"/>
            <a:round/>
            <a:headEnd type="none" w="med" len="med"/>
            <a:tailEnd type="none" w="med" len="med"/>
          </a:ln>
        </p:spPr>
      </p:cxnSp>
      <p:sp>
        <p:nvSpPr>
          <p:cNvPr id="6261" name="矩形 8"/>
          <p:cNvSpPr>
            <a:spLocks noChangeArrowheads="1"/>
          </p:cNvSpPr>
          <p:nvPr/>
        </p:nvSpPr>
        <p:spPr bwMode="auto">
          <a:xfrm>
            <a:off x="3175" y="5299075"/>
            <a:ext cx="9144000" cy="417513"/>
          </a:xfrm>
          <a:prstGeom prst="rect">
            <a:avLst/>
          </a:prstGeom>
          <a:solidFill>
            <a:srgbClr val="C00000"/>
          </a:solidFill>
          <a:ln w="9525">
            <a:noFill/>
            <a:miter lim="800000"/>
          </a:ln>
          <a:effectLst>
            <a:outerShdw dist="12700" dir="8100000" sy="-23000" kx="800382" algn="br" rotWithShape="0">
              <a:srgbClr val="000000">
                <a:alpha val="14999"/>
              </a:srgbClr>
            </a:outerShdw>
          </a:effectLst>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800" b="1" i="0" u="none" strike="noStrike" kern="1200" cap="none" spc="0" normalizeH="0" baseline="0" noProof="0">
                <a:ln>
                  <a:noFill/>
                </a:ln>
                <a:solidFill>
                  <a:srgbClr val="FFFFFF"/>
                </a:solidFill>
                <a:effectLst/>
                <a:uLnTx/>
                <a:uFillTx/>
                <a:latin typeface="Arial Unicode MS" panose="020B0604020202020204" pitchFamily="34" charset="-122"/>
                <a:ea typeface="Arial Unicode MS" panose="020B0604020202020204" pitchFamily="34" charset="-122"/>
                <a:cs typeface="Arial Unicode MS" panose="020B0604020202020204" pitchFamily="34" charset="-122"/>
              </a:rPr>
              <a:t>     </a:t>
            </a:r>
            <a:endParaRPr kumimoji="0" lang="zh-CN" altLang="en-US" sz="2000" b="1" i="1" u="none" strike="noStrike" kern="1200" cap="none" spc="0" normalizeH="0" baseline="0" noProof="0">
              <a:ln>
                <a:noFill/>
              </a:ln>
              <a:solidFill>
                <a:srgbClr val="FFFFFF"/>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
        <p:nvSpPr>
          <p:cNvPr id="4106" name="TextBox 10"/>
          <p:cNvSpPr txBox="1"/>
          <p:nvPr/>
        </p:nvSpPr>
        <p:spPr>
          <a:xfrm>
            <a:off x="3910013" y="5322888"/>
            <a:ext cx="2114550" cy="336550"/>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4107" name="直接连接符 26"/>
          <p:cNvCxnSpPr/>
          <p:nvPr/>
        </p:nvCxnSpPr>
        <p:spPr>
          <a:xfrm>
            <a:off x="3317875" y="5503863"/>
            <a:ext cx="576263" cy="0"/>
          </a:xfrm>
          <a:prstGeom prst="line">
            <a:avLst/>
          </a:prstGeom>
          <a:ln w="12700" cap="flat" cmpd="sng">
            <a:solidFill>
              <a:schemeClr val="bg1"/>
            </a:solidFill>
            <a:prstDash val="solid"/>
            <a:round/>
            <a:headEnd type="none" w="med" len="med"/>
            <a:tailEnd type="none" w="med" len="med"/>
          </a:ln>
        </p:spPr>
      </p:cxnSp>
      <p:cxnSp>
        <p:nvCxnSpPr>
          <p:cNvPr id="4108" name="直接连接符 28"/>
          <p:cNvCxnSpPr/>
          <p:nvPr/>
        </p:nvCxnSpPr>
        <p:spPr>
          <a:xfrm>
            <a:off x="5888038" y="5494338"/>
            <a:ext cx="576262" cy="0"/>
          </a:xfrm>
          <a:prstGeom prst="line">
            <a:avLst/>
          </a:prstGeom>
          <a:ln w="12700" cap="flat" cmpd="sng">
            <a:solidFill>
              <a:schemeClr val="bg1"/>
            </a:solidFill>
            <a:prstDash val="solid"/>
            <a:round/>
            <a:headEnd type="none" w="med" len="med"/>
            <a:tailEnd type="none" w="med" len="med"/>
          </a:ln>
        </p:spPr>
      </p:cxnSp>
      <p:sp>
        <p:nvSpPr>
          <p:cNvPr id="6265" name="TextBox 30"/>
          <p:cNvSpPr txBox="1">
            <a:spLocks noChangeArrowheads="1"/>
          </p:cNvSpPr>
          <p:nvPr/>
        </p:nvSpPr>
        <p:spPr bwMode="auto">
          <a:xfrm>
            <a:off x="8099425" y="5321300"/>
            <a:ext cx="865188" cy="396875"/>
          </a:xfrm>
          <a:prstGeom prst="rect">
            <a:avLst/>
          </a:prstGeom>
          <a:noFill/>
          <a:ln w="9525">
            <a:noFill/>
            <a:miter lim="800000"/>
          </a:ln>
        </p:spPr>
        <p:txBody>
          <a:bodyPr>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TAIJI</a:t>
            </a:r>
            <a:endParaRPr kumimoji="0" lang="zh-CN" alt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4110" name="文本框 99"/>
          <p:cNvSpPr txBox="1"/>
          <p:nvPr/>
        </p:nvSpPr>
        <p:spPr>
          <a:xfrm>
            <a:off x="547688" y="187325"/>
            <a:ext cx="5080000" cy="457200"/>
          </a:xfrm>
          <a:prstGeom prst="rect">
            <a:avLst/>
          </a:prstGeom>
          <a:noFill/>
          <a:ln w="9525">
            <a:noFill/>
          </a:ln>
        </p:spPr>
        <p:txBody>
          <a:bodyPr anchor="t">
            <a:spAutoFit/>
          </a:bodyPr>
          <a:p>
            <a:pPr lvl="0" indent="0"/>
            <a:r>
              <a:rPr lang="en-US" altLang="zh-CN" sz="2400">
                <a:solidFill>
                  <a:srgbClr val="0000FF"/>
                </a:solidFill>
                <a:latin typeface="宋体" panose="02010600030101010101" pitchFamily="2" charset="-122"/>
                <a:ea typeface="宋体" panose="02010600030101010101" pitchFamily="2" charset="-122"/>
              </a:rPr>
              <a:t>  </a:t>
            </a:r>
            <a:r>
              <a:rPr lang="en-US" altLang="zh-CN" sz="2400" b="1">
                <a:solidFill>
                  <a:srgbClr val="FF0000"/>
                </a:solidFill>
                <a:latin typeface="楷体" panose="02010609060101010101" charset="-122"/>
                <a:ea typeface="楷体" panose="02010609060101010101" charset="-122"/>
              </a:rPr>
              <a:t>2016</a:t>
            </a:r>
            <a:r>
              <a:rPr lang="zh-CN" altLang="en-US" sz="2400" b="1">
                <a:solidFill>
                  <a:srgbClr val="FF0000"/>
                </a:solidFill>
                <a:latin typeface="楷体" panose="02010609060101010101" charset="-122"/>
                <a:ea typeface="楷体" panose="02010609060101010101" charset="-122"/>
              </a:rPr>
              <a:t>年总结：</a:t>
            </a:r>
            <a:r>
              <a:rPr lang="zh-CN" altLang="en-US" b="1">
                <a:solidFill>
                  <a:srgbClr val="FF0000"/>
                </a:solidFill>
                <a:latin typeface="楷体" panose="02010609060101010101" charset="-122"/>
                <a:ea typeface="楷体" panose="02010609060101010101" charset="-122"/>
              </a:rPr>
              <a:t>（成绩突显）</a:t>
            </a:r>
            <a:endParaRPr lang="zh-CN" altLang="en-US" b="1">
              <a:solidFill>
                <a:srgbClr val="FF0000"/>
              </a:solidFill>
              <a:latin typeface="楷体" panose="02010609060101010101" charset="-122"/>
              <a:ea typeface="楷体" panose="02010609060101010101" charset="-122"/>
            </a:endParaRPr>
          </a:p>
        </p:txBody>
      </p:sp>
      <p:sp>
        <p:nvSpPr>
          <p:cNvPr id="4111" name="文本框 1"/>
          <p:cNvSpPr txBox="1"/>
          <p:nvPr/>
        </p:nvSpPr>
        <p:spPr>
          <a:xfrm>
            <a:off x="268288" y="1355725"/>
            <a:ext cx="8696325" cy="3688080"/>
          </a:xfrm>
          <a:prstGeom prst="rect">
            <a:avLst/>
          </a:prstGeom>
          <a:noFill/>
          <a:ln w="9525">
            <a:noFill/>
          </a:ln>
        </p:spPr>
        <p:txBody>
          <a:bodyPr wrap="square" anchor="t">
            <a:spAutoFit/>
          </a:bodyPr>
          <a:p>
            <a:pPr lvl="0" indent="0"/>
            <a:r>
              <a:rPr lang="zh-CN" altLang="en-US" sz="2400" b="1">
                <a:solidFill>
                  <a:srgbClr val="FF0000"/>
                </a:solidFill>
                <a:latin typeface="楷体" panose="02010609060101010101" charset="-122"/>
                <a:ea typeface="楷体" panose="02010609060101010101" charset="-122"/>
              </a:rPr>
              <a:t>一、价外收益：</a:t>
            </a:r>
            <a:r>
              <a:rPr lang="en-US" altLang="zh-CN" sz="2000">
                <a:latin typeface="楷体" panose="02010609060101010101" charset="-122"/>
                <a:ea typeface="楷体" panose="02010609060101010101" charset="-122"/>
              </a:rPr>
              <a:t>2016</a:t>
            </a:r>
            <a:r>
              <a:rPr lang="zh-CN" altLang="en-US" sz="2000">
                <a:latin typeface="楷体" panose="02010609060101010101" charset="-122"/>
                <a:ea typeface="楷体" panose="02010609060101010101" charset="-122"/>
              </a:rPr>
              <a:t>年按单品逐一排查的方式全年共签订协议</a:t>
            </a:r>
            <a:r>
              <a:rPr lang="en-US" altLang="zh-CN" sz="2000">
                <a:latin typeface="楷体" panose="02010609060101010101" charset="-122"/>
                <a:ea typeface="楷体" panose="02010609060101010101" charset="-122"/>
              </a:rPr>
              <a:t>239</a:t>
            </a:r>
            <a:r>
              <a:rPr lang="zh-CN" altLang="en-US" sz="2000">
                <a:latin typeface="楷体" panose="02010609060101010101" charset="-122"/>
                <a:ea typeface="楷体" panose="02010609060101010101" charset="-122"/>
              </a:rPr>
              <a:t>份，较去年同期增加</a:t>
            </a:r>
            <a:r>
              <a:rPr lang="en-US" altLang="zh-CN" sz="2000">
                <a:latin typeface="楷体" panose="02010609060101010101" charset="-122"/>
                <a:ea typeface="楷体" panose="02010609060101010101" charset="-122"/>
              </a:rPr>
              <a:t>124</a:t>
            </a:r>
            <a:r>
              <a:rPr lang="zh-CN" altLang="en-US" sz="2000">
                <a:latin typeface="楷体" panose="02010609060101010101" charset="-122"/>
                <a:ea typeface="楷体" panose="02010609060101010101" charset="-122"/>
              </a:rPr>
              <a:t>份，预计收取金额</a:t>
            </a:r>
            <a:r>
              <a:rPr lang="en-US" altLang="zh-CN" sz="2000">
                <a:latin typeface="楷体" panose="02010609060101010101" charset="-122"/>
                <a:ea typeface="楷体" panose="02010609060101010101" charset="-122"/>
              </a:rPr>
              <a:t>952</a:t>
            </a:r>
            <a:r>
              <a:rPr lang="zh-CN" altLang="en-US" sz="2000">
                <a:latin typeface="楷体" panose="02010609060101010101" charset="-122"/>
                <a:ea typeface="楷体" panose="02010609060101010101" charset="-122"/>
              </a:rPr>
              <a:t>万，预计增加金额</a:t>
            </a:r>
            <a:r>
              <a:rPr lang="en-US" altLang="zh-CN" sz="2000">
                <a:latin typeface="楷体" panose="02010609060101010101" charset="-122"/>
                <a:ea typeface="楷体" panose="02010609060101010101" charset="-122"/>
              </a:rPr>
              <a:t>220</a:t>
            </a:r>
            <a:r>
              <a:rPr lang="zh-CN" altLang="en-US" sz="2000">
                <a:latin typeface="楷体" panose="02010609060101010101" charset="-122"/>
                <a:ea typeface="楷体" panose="02010609060101010101" charset="-122"/>
              </a:rPr>
              <a:t>万。目前已实际到账</a:t>
            </a:r>
            <a:r>
              <a:rPr lang="en-US" altLang="zh-CN" sz="2000">
                <a:latin typeface="楷体" panose="02010609060101010101" charset="-122"/>
                <a:ea typeface="楷体" panose="02010609060101010101" charset="-122"/>
              </a:rPr>
              <a:t>460</a:t>
            </a:r>
            <a:r>
              <a:rPr lang="zh-CN" altLang="en-US" sz="2000">
                <a:latin typeface="楷体" panose="02010609060101010101" charset="-122"/>
                <a:ea typeface="楷体" panose="02010609060101010101" charset="-122"/>
              </a:rPr>
              <a:t>万元，余额将在</a:t>
            </a:r>
            <a:r>
              <a:rPr lang="en-US" altLang="zh-CN" sz="2000">
                <a:latin typeface="楷体" panose="02010609060101010101" charset="-122"/>
                <a:ea typeface="楷体" panose="02010609060101010101" charset="-122"/>
              </a:rPr>
              <a:t>2017</a:t>
            </a:r>
            <a:r>
              <a:rPr lang="zh-CN" altLang="en-US" sz="2000">
                <a:latin typeface="楷体" panose="02010609060101010101" charset="-122"/>
                <a:ea typeface="楷体" panose="02010609060101010101" charset="-122"/>
              </a:rPr>
              <a:t>年</a:t>
            </a:r>
            <a:r>
              <a:rPr lang="en-US" altLang="zh-CN" sz="2000">
                <a:latin typeface="楷体" panose="02010609060101010101" charset="-122"/>
                <a:ea typeface="楷体" panose="02010609060101010101" charset="-122"/>
              </a:rPr>
              <a:t>5</a:t>
            </a:r>
            <a:r>
              <a:rPr lang="zh-CN" altLang="en-US" sz="2000">
                <a:latin typeface="楷体" panose="02010609060101010101" charset="-122"/>
                <a:ea typeface="楷体" panose="02010609060101010101" charset="-122"/>
              </a:rPr>
              <a:t>月</a:t>
            </a:r>
            <a:r>
              <a:rPr lang="en-US" altLang="zh-CN" sz="2000">
                <a:latin typeface="楷体" panose="02010609060101010101" charset="-122"/>
                <a:ea typeface="楷体" panose="02010609060101010101" charset="-122"/>
              </a:rPr>
              <a:t>31</a:t>
            </a:r>
            <a:r>
              <a:rPr lang="zh-CN" altLang="en-US" sz="2000">
                <a:latin typeface="楷体" panose="02010609060101010101" charset="-122"/>
                <a:ea typeface="楷体" panose="02010609060101010101" charset="-122"/>
              </a:rPr>
              <a:t>日前催收完毕；</a:t>
            </a:r>
            <a:endParaRPr lang="zh-CN" altLang="en-US" sz="2000">
              <a:latin typeface="楷体" panose="02010609060101010101" charset="-122"/>
              <a:ea typeface="楷体" panose="02010609060101010101" charset="-122"/>
            </a:endParaRPr>
          </a:p>
          <a:p>
            <a:pPr lvl="0" indent="0"/>
            <a:endParaRPr lang="zh-CN" altLang="en-US" sz="2000">
              <a:latin typeface="楷体" panose="02010609060101010101" charset="-122"/>
              <a:ea typeface="楷体" panose="02010609060101010101" charset="-122"/>
            </a:endParaRPr>
          </a:p>
          <a:p>
            <a:pPr lvl="0" indent="0"/>
            <a:r>
              <a:rPr lang="zh-CN" altLang="en-US" sz="2400" b="1">
                <a:solidFill>
                  <a:srgbClr val="FF0000"/>
                </a:solidFill>
                <a:latin typeface="楷体" panose="02010609060101010101" charset="-122"/>
                <a:ea typeface="楷体" panose="02010609060101010101" charset="-122"/>
              </a:rPr>
              <a:t>二、新品引进：</a:t>
            </a:r>
            <a:r>
              <a:rPr lang="en-US" altLang="zh-CN" sz="2000">
                <a:latin typeface="楷体" panose="02010609060101010101" charset="-122"/>
                <a:ea typeface="楷体" panose="02010609060101010101" charset="-122"/>
              </a:rPr>
              <a:t>2016</a:t>
            </a:r>
            <a:r>
              <a:rPr lang="zh-CN" altLang="en-US" sz="2000">
                <a:latin typeface="楷体" panose="02010609060101010101" charset="-122"/>
                <a:ea typeface="楷体" panose="02010609060101010101" charset="-122"/>
              </a:rPr>
              <a:t>年按照“优势替换与寻找增量品类”的原则积极寻找新品种（如</a:t>
            </a:r>
            <a:r>
              <a:rPr lang="en-US" altLang="zh-CN" sz="2000">
                <a:latin typeface="楷体" panose="02010609060101010101" charset="-122"/>
                <a:ea typeface="楷体" panose="02010609060101010101" charset="-122"/>
              </a:rPr>
              <a:t>:</a:t>
            </a:r>
            <a:r>
              <a:rPr lang="zh-CN" altLang="en-US" sz="2000">
                <a:latin typeface="楷体" panose="02010609060101010101" charset="-122"/>
                <a:ea typeface="楷体" panose="02010609060101010101" charset="-122"/>
              </a:rPr>
              <a:t>应季品种、医院品种、以院带店品种、特殊剂型品种），新增首营企业</a:t>
            </a:r>
            <a:r>
              <a:rPr lang="en-US" altLang="zh-CN" sz="2000">
                <a:latin typeface="楷体" panose="02010609060101010101" charset="-122"/>
                <a:ea typeface="楷体" panose="02010609060101010101" charset="-122"/>
              </a:rPr>
              <a:t>34</a:t>
            </a:r>
            <a:r>
              <a:rPr lang="zh-CN" altLang="en-US" sz="2000">
                <a:latin typeface="楷体" panose="02010609060101010101" charset="-122"/>
                <a:ea typeface="楷体" panose="02010609060101010101" charset="-122"/>
              </a:rPr>
              <a:t>家，首营品种</a:t>
            </a:r>
            <a:r>
              <a:rPr lang="en-US" altLang="zh-CN" sz="2000">
                <a:latin typeface="楷体" panose="02010609060101010101" charset="-122"/>
                <a:ea typeface="楷体" panose="02010609060101010101" charset="-122"/>
              </a:rPr>
              <a:t>1640</a:t>
            </a:r>
            <a:r>
              <a:rPr lang="zh-CN" altLang="en-US" sz="2000">
                <a:latin typeface="楷体" panose="02010609060101010101" charset="-122"/>
                <a:ea typeface="楷体" panose="02010609060101010101" charset="-122"/>
              </a:rPr>
              <a:t>个；医院及以院带店品种</a:t>
            </a:r>
            <a:r>
              <a:rPr lang="en-US" altLang="zh-CN" sz="2000">
                <a:latin typeface="楷体" panose="02010609060101010101" charset="-122"/>
                <a:ea typeface="楷体" panose="02010609060101010101" charset="-122"/>
              </a:rPr>
              <a:t>65</a:t>
            </a:r>
            <a:r>
              <a:rPr lang="zh-CN" altLang="en-US" sz="2000">
                <a:latin typeface="楷体" panose="02010609060101010101" charset="-122"/>
                <a:ea typeface="楷体" panose="02010609060101010101" charset="-122"/>
              </a:rPr>
              <a:t>个，实现销售 </a:t>
            </a:r>
            <a:r>
              <a:rPr lang="en-US" altLang="zh-CN" sz="2000">
                <a:latin typeface="楷体" panose="02010609060101010101" charset="-122"/>
                <a:ea typeface="楷体" panose="02010609060101010101" charset="-122"/>
              </a:rPr>
              <a:t>30</a:t>
            </a:r>
            <a:r>
              <a:rPr lang="zh-CN" altLang="en-US" sz="2000">
                <a:latin typeface="楷体" panose="02010609060101010101" charset="-122"/>
                <a:ea typeface="楷体" panose="02010609060101010101" charset="-122"/>
              </a:rPr>
              <a:t>万。特殊剂型品种白蛋白系列铺货门店</a:t>
            </a:r>
            <a:r>
              <a:rPr lang="en-US" altLang="zh-CN" sz="2000">
                <a:latin typeface="楷体" panose="02010609060101010101" charset="-122"/>
                <a:ea typeface="楷体" panose="02010609060101010101" charset="-122"/>
              </a:rPr>
              <a:t>23</a:t>
            </a:r>
            <a:r>
              <a:rPr lang="zh-CN" altLang="en-US" sz="2000">
                <a:latin typeface="楷体" panose="02010609060101010101" charset="-122"/>
                <a:ea typeface="楷体" panose="02010609060101010101" charset="-122"/>
              </a:rPr>
              <a:t>家，</a:t>
            </a:r>
            <a:r>
              <a:rPr lang="en-US" altLang="zh-CN" sz="2000">
                <a:latin typeface="楷体" panose="02010609060101010101" charset="-122"/>
                <a:ea typeface="楷体" panose="02010609060101010101" charset="-122"/>
              </a:rPr>
              <a:t>16</a:t>
            </a:r>
            <a:r>
              <a:rPr lang="zh-CN" altLang="en-US" sz="2000">
                <a:latin typeface="楷体" panose="02010609060101010101" charset="-122"/>
                <a:ea typeface="楷体" panose="02010609060101010101" charset="-122"/>
              </a:rPr>
              <a:t>年</a:t>
            </a:r>
            <a:r>
              <a:rPr lang="en-US" altLang="zh-CN" sz="2000">
                <a:latin typeface="楷体" panose="02010609060101010101" charset="-122"/>
                <a:ea typeface="楷体" panose="02010609060101010101" charset="-122"/>
              </a:rPr>
              <a:t>8</a:t>
            </a:r>
            <a:r>
              <a:rPr lang="zh-CN" altLang="en-US" sz="2000">
                <a:latin typeface="楷体" panose="02010609060101010101" charset="-122"/>
                <a:ea typeface="楷体" panose="02010609060101010101" charset="-122"/>
              </a:rPr>
              <a:t>月引进至今已实现销售</a:t>
            </a:r>
            <a:r>
              <a:rPr lang="en-US" altLang="zh-CN" sz="2000">
                <a:latin typeface="楷体" panose="02010609060101010101" charset="-122"/>
                <a:ea typeface="楷体" panose="02010609060101010101" charset="-122"/>
              </a:rPr>
              <a:t>57</a:t>
            </a:r>
            <a:r>
              <a:rPr lang="zh-CN" altLang="en-US" sz="2000">
                <a:latin typeface="楷体" panose="02010609060101010101" charset="-122"/>
                <a:ea typeface="楷体" panose="02010609060101010101" charset="-122"/>
              </a:rPr>
              <a:t>万；</a:t>
            </a:r>
            <a:endParaRPr lang="zh-CN" altLang="en-US" sz="2000">
              <a:latin typeface="楷体" panose="02010609060101010101" charset="-122"/>
              <a:ea typeface="楷体" panose="02010609060101010101" charset="-122"/>
            </a:endParaRPr>
          </a:p>
          <a:p>
            <a:pPr lvl="0" indent="0"/>
            <a:r>
              <a:rPr lang="zh-CN" altLang="en-US" sz="2000">
                <a:latin typeface="楷体" panose="02010609060101010101" charset="-122"/>
                <a:ea typeface="楷体" panose="02010609060101010101" charset="-122"/>
              </a:rPr>
              <a:t>                                                                   </a:t>
            </a:r>
            <a:r>
              <a:rPr lang="zh-CN" altLang="en-US" sz="2400" b="1">
                <a:solidFill>
                  <a:srgbClr val="FF0000"/>
                </a:solidFill>
                <a:effectLst>
                  <a:outerShdw blurRad="38100" dist="38100" dir="2700000" algn="tl">
                    <a:srgbClr val="000000">
                      <a:alpha val="43137"/>
                    </a:srgbClr>
                  </a:outerShdw>
                </a:effectLst>
                <a:latin typeface="楷体" panose="02010609060101010101" charset="-122"/>
                <a:ea typeface="楷体" panose="02010609060101010101" charset="-122"/>
              </a:rPr>
              <a:t>三、提升服务：</a:t>
            </a:r>
            <a:r>
              <a:rPr lang="en-US" altLang="zh-CN" sz="2000">
                <a:latin typeface="楷体" panose="02010609060101010101" charset="-122"/>
                <a:ea typeface="楷体" panose="02010609060101010101" charset="-122"/>
              </a:rPr>
              <a:t>2016</a:t>
            </a:r>
            <a:r>
              <a:rPr lang="zh-CN" altLang="en-US" sz="2000">
                <a:latin typeface="楷体" panose="02010609060101010101" charset="-122"/>
                <a:ea typeface="楷体" panose="02010609060101010101" charset="-122"/>
              </a:rPr>
              <a:t>年通过践行公司“拥抱改变”的主题，从小事做起，从点滴做起，通过窗口部门传递给业界良好的服务理念，提升公司整体形象</a:t>
            </a:r>
            <a:r>
              <a:rPr lang="zh-CN" altLang="en-US" sz="2400">
                <a:latin typeface="楷体" panose="02010609060101010101" charset="-122"/>
                <a:ea typeface="楷体" panose="02010609060101010101" charset="-122"/>
              </a:rPr>
              <a:t>。</a:t>
            </a:r>
            <a:endParaRPr lang="zh-CN" altLang="en-US" sz="2400">
              <a:latin typeface="楷体" panose="02010609060101010101" charset="-122"/>
              <a:ea typeface="楷体" panose="02010609060101010101"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p:cxnSp>
        <p:nvCxnSpPr>
          <p:cNvPr id="5122" name="直接连接符 9"/>
          <p:cNvCxnSpPr/>
          <p:nvPr/>
        </p:nvCxnSpPr>
        <p:spPr>
          <a:xfrm>
            <a:off x="12700" y="5037138"/>
            <a:ext cx="9140825" cy="1587"/>
          </a:xfrm>
          <a:prstGeom prst="line">
            <a:avLst/>
          </a:prstGeom>
          <a:ln w="12700" cap="flat" cmpd="sng">
            <a:solidFill>
              <a:srgbClr val="C00000"/>
            </a:solidFill>
            <a:prstDash val="solid"/>
            <a:round/>
            <a:headEnd type="none" w="med" len="med"/>
            <a:tailEnd type="none" w="med" len="med"/>
          </a:ln>
        </p:spPr>
      </p:cxnSp>
      <p:grpSp>
        <p:nvGrpSpPr>
          <p:cNvPr id="5123" name="Group 9"/>
          <p:cNvGrpSpPr/>
          <p:nvPr/>
        </p:nvGrpSpPr>
        <p:grpSpPr>
          <a:xfrm>
            <a:off x="12700" y="541338"/>
            <a:ext cx="4140200" cy="168275"/>
            <a:chOff x="0" y="0"/>
            <a:chExt cx="2086" cy="45"/>
          </a:xfrm>
        </p:grpSpPr>
        <p:cxnSp>
          <p:nvCxnSpPr>
            <p:cNvPr id="5124" name="直接连接符 18"/>
            <p:cNvCxnSpPr/>
            <p:nvPr/>
          </p:nvCxnSpPr>
          <p:spPr>
            <a:xfrm flipH="1">
              <a:off x="135" y="24"/>
              <a:ext cx="1951" cy="0"/>
            </a:xfrm>
            <a:prstGeom prst="line">
              <a:avLst/>
            </a:prstGeom>
            <a:ln w="10000" cap="flat" cmpd="sng">
              <a:solidFill>
                <a:srgbClr val="C00000"/>
              </a:solidFill>
              <a:prstDash val="solid"/>
              <a:round/>
              <a:headEnd type="none" w="med" len="med"/>
              <a:tailEnd type="none" w="med" len="med"/>
            </a:ln>
          </p:spPr>
        </p:cxnSp>
        <p:sp>
          <p:nvSpPr>
            <p:cNvPr id="5125" name="Rectangle 7"/>
            <p:cNvSpPr/>
            <p:nvPr/>
          </p:nvSpPr>
          <p:spPr>
            <a:xfrm>
              <a:off x="0" y="0"/>
              <a:ext cx="136" cy="45"/>
            </a:xfrm>
            <a:prstGeom prst="rect">
              <a:avLst/>
            </a:prstGeom>
            <a:solidFill>
              <a:srgbClr val="C00000"/>
            </a:solidFill>
            <a:ln w="9525">
              <a:noFill/>
            </a:ln>
          </p:spPr>
          <p:txBody>
            <a:bodyPr wrap="none" anchor="ctr"/>
            <a:p>
              <a:pPr lvl="0" indent="0"/>
              <a:endParaRPr lang="zh-CN" altLang="en-US" dirty="0">
                <a:latin typeface="Calibri" panose="020F0502020204030204" pitchFamily="34" charset="0"/>
                <a:ea typeface="宋体" panose="02010600030101010101" pitchFamily="2" charset="-122"/>
              </a:endParaRPr>
            </a:p>
          </p:txBody>
        </p:sp>
      </p:grpSp>
      <p:sp>
        <p:nvSpPr>
          <p:cNvPr id="5126" name="TextBox 10"/>
          <p:cNvSpPr txBox="1"/>
          <p:nvPr/>
        </p:nvSpPr>
        <p:spPr>
          <a:xfrm>
            <a:off x="3757613" y="5327650"/>
            <a:ext cx="2114550" cy="338138"/>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5127" name="直接连接符 26"/>
          <p:cNvCxnSpPr/>
          <p:nvPr/>
        </p:nvCxnSpPr>
        <p:spPr>
          <a:xfrm>
            <a:off x="3165475" y="5507038"/>
            <a:ext cx="576263" cy="0"/>
          </a:xfrm>
          <a:prstGeom prst="line">
            <a:avLst/>
          </a:prstGeom>
          <a:ln w="12700" cap="flat" cmpd="sng">
            <a:solidFill>
              <a:schemeClr val="bg1"/>
            </a:solidFill>
            <a:prstDash val="solid"/>
            <a:round/>
            <a:headEnd type="none" w="med" len="med"/>
            <a:tailEnd type="none" w="med" len="med"/>
          </a:ln>
        </p:spPr>
      </p:cxnSp>
      <p:cxnSp>
        <p:nvCxnSpPr>
          <p:cNvPr id="5128" name="直接连接符 28"/>
          <p:cNvCxnSpPr/>
          <p:nvPr/>
        </p:nvCxnSpPr>
        <p:spPr>
          <a:xfrm>
            <a:off x="5735638" y="5497513"/>
            <a:ext cx="576262" cy="0"/>
          </a:xfrm>
          <a:prstGeom prst="line">
            <a:avLst/>
          </a:prstGeom>
          <a:ln w="12700" cap="flat" cmpd="sng">
            <a:solidFill>
              <a:schemeClr val="bg1"/>
            </a:solidFill>
            <a:prstDash val="solid"/>
            <a:round/>
            <a:headEnd type="none" w="med" len="med"/>
            <a:tailEnd type="none" w="med" len="med"/>
          </a:ln>
        </p:spPr>
      </p:cxnSp>
      <p:sp>
        <p:nvSpPr>
          <p:cNvPr id="6261" name="矩形 8"/>
          <p:cNvSpPr>
            <a:spLocks noChangeArrowheads="1"/>
          </p:cNvSpPr>
          <p:nvPr/>
        </p:nvSpPr>
        <p:spPr bwMode="auto">
          <a:xfrm>
            <a:off x="3175" y="5299075"/>
            <a:ext cx="9144000" cy="417513"/>
          </a:xfrm>
          <a:prstGeom prst="rect">
            <a:avLst/>
          </a:prstGeom>
          <a:solidFill>
            <a:srgbClr val="C00000"/>
          </a:solidFill>
          <a:ln w="9525">
            <a:noFill/>
            <a:miter lim="800000"/>
          </a:ln>
          <a:effectLst>
            <a:outerShdw dist="12700" dir="8100000" sy="-23000" kx="800382" algn="br" rotWithShape="0">
              <a:srgbClr val="000000">
                <a:alpha val="14999"/>
              </a:srgbClr>
            </a:outerShdw>
          </a:effectLst>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800" b="1" i="0" u="none" strike="noStrike" kern="1200" cap="none" spc="0" normalizeH="0" baseline="0" noProof="0">
                <a:ln>
                  <a:noFill/>
                </a:ln>
                <a:solidFill>
                  <a:srgbClr val="FFFFFF"/>
                </a:solidFill>
                <a:effectLst/>
                <a:uLnTx/>
                <a:uFillTx/>
                <a:latin typeface="Arial Unicode MS" panose="020B0604020202020204" pitchFamily="34" charset="-122"/>
                <a:ea typeface="Arial Unicode MS" panose="020B0604020202020204" pitchFamily="34" charset="-122"/>
                <a:cs typeface="Arial Unicode MS" panose="020B0604020202020204" pitchFamily="34" charset="-122"/>
              </a:rPr>
              <a:t>     </a:t>
            </a:r>
            <a:endParaRPr kumimoji="0" lang="zh-CN" altLang="en-US" sz="2000" b="1" i="1" u="none" strike="noStrike" kern="1200" cap="none" spc="0" normalizeH="0" baseline="0" noProof="0">
              <a:ln>
                <a:noFill/>
              </a:ln>
              <a:solidFill>
                <a:srgbClr val="FFFFFF"/>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
        <p:nvSpPr>
          <p:cNvPr id="5130" name="TextBox 10"/>
          <p:cNvSpPr txBox="1"/>
          <p:nvPr/>
        </p:nvSpPr>
        <p:spPr>
          <a:xfrm>
            <a:off x="3910013" y="5322888"/>
            <a:ext cx="2114550" cy="336550"/>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5131" name="直接连接符 26"/>
          <p:cNvCxnSpPr/>
          <p:nvPr/>
        </p:nvCxnSpPr>
        <p:spPr>
          <a:xfrm>
            <a:off x="3317875" y="5503863"/>
            <a:ext cx="576263" cy="0"/>
          </a:xfrm>
          <a:prstGeom prst="line">
            <a:avLst/>
          </a:prstGeom>
          <a:ln w="12700" cap="flat" cmpd="sng">
            <a:solidFill>
              <a:schemeClr val="bg1"/>
            </a:solidFill>
            <a:prstDash val="solid"/>
            <a:round/>
            <a:headEnd type="none" w="med" len="med"/>
            <a:tailEnd type="none" w="med" len="med"/>
          </a:ln>
        </p:spPr>
      </p:cxnSp>
      <p:cxnSp>
        <p:nvCxnSpPr>
          <p:cNvPr id="5132" name="直接连接符 28"/>
          <p:cNvCxnSpPr/>
          <p:nvPr/>
        </p:nvCxnSpPr>
        <p:spPr>
          <a:xfrm>
            <a:off x="5888038" y="5494338"/>
            <a:ext cx="576262" cy="0"/>
          </a:xfrm>
          <a:prstGeom prst="line">
            <a:avLst/>
          </a:prstGeom>
          <a:ln w="12700" cap="flat" cmpd="sng">
            <a:solidFill>
              <a:schemeClr val="bg1"/>
            </a:solidFill>
            <a:prstDash val="solid"/>
            <a:round/>
            <a:headEnd type="none" w="med" len="med"/>
            <a:tailEnd type="none" w="med" len="med"/>
          </a:ln>
        </p:spPr>
      </p:cxnSp>
      <p:sp>
        <p:nvSpPr>
          <p:cNvPr id="6265" name="TextBox 30"/>
          <p:cNvSpPr txBox="1">
            <a:spLocks noChangeArrowheads="1"/>
          </p:cNvSpPr>
          <p:nvPr/>
        </p:nvSpPr>
        <p:spPr bwMode="auto">
          <a:xfrm>
            <a:off x="8099425" y="5321300"/>
            <a:ext cx="865188" cy="396875"/>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TAIJI</a:t>
            </a:r>
            <a:endParaRPr kumimoji="0" lang="zh-CN" alt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100" name="文本框 99"/>
          <p:cNvSpPr txBox="1"/>
          <p:nvPr/>
        </p:nvSpPr>
        <p:spPr>
          <a:xfrm>
            <a:off x="12065" y="631825"/>
            <a:ext cx="9039860" cy="2042160"/>
          </a:xfrm>
          <a:prstGeom prst="rect">
            <a:avLst/>
          </a:prstGeom>
          <a:noFill/>
          <a:ln w="9525">
            <a:noFill/>
          </a:ln>
        </p:spPr>
        <p:txBody>
          <a:bodyPr wrap="square">
            <a:spAutoFit/>
          </a:bodyPr>
          <a:p>
            <a:pPr marL="0" indent="0" algn="l" fontAlgn="base"/>
            <a:r>
              <a:rPr lang="en-US" altLang="zh-CN" sz="1600" b="0" u="none" strike="noStrike" noProof="1">
                <a:ln w="22225">
                  <a:solidFill>
                    <a:schemeClr val="accent2"/>
                  </a:solidFill>
                  <a:prstDash val="solid"/>
                </a:ln>
                <a:solidFill>
                  <a:schemeClr val="accent2">
                    <a:lumMod val="40000"/>
                    <a:lumOff val="60000"/>
                  </a:schemeClr>
                </a:solidFill>
                <a:effectLst/>
                <a:latin typeface="宋体" panose="02010600030101010101" pitchFamily="2" charset="-122"/>
                <a:ea typeface="宋体" panose="02010600030101010101" pitchFamily="2" charset="-122"/>
                <a:cs typeface="宋体" panose="02010600030101010101" pitchFamily="2" charset="-122"/>
              </a:rPr>
              <a:t> </a:t>
            </a:r>
            <a:endParaRPr lang="en-US" altLang="zh-CN" sz="80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zh-CN" altLang="en-US"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一、品类与分工：</a:t>
            </a:r>
            <a:r>
              <a:rPr lang="zh-CN" altLang="en-US"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调整人员分工（配送科不变）：设置两名负责商业调拨人员（补货员），通过全方位比价，择优商业调拨；设置四名品类专员（具体设置见表），按不同品类进行分析、优化。</a:t>
            </a:r>
            <a:r>
              <a:rPr lang="zh-CN" altLang="en-US"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r>
              <a:rPr lang="zh-CN" altLang="en-US"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zh-CN" altLang="en-US"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zh-CN" altLang="en-US" sz="24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r>
              <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endPar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5135" name="文本框 1"/>
          <p:cNvSpPr txBox="1"/>
          <p:nvPr/>
        </p:nvSpPr>
        <p:spPr>
          <a:xfrm>
            <a:off x="466725" y="174625"/>
            <a:ext cx="5080000" cy="457200"/>
          </a:xfrm>
          <a:prstGeom prst="rect">
            <a:avLst/>
          </a:prstGeom>
          <a:noFill/>
          <a:ln w="9525">
            <a:noFill/>
          </a:ln>
        </p:spPr>
        <p:txBody>
          <a:bodyPr wrap="square" anchor="t">
            <a:spAutoFit/>
          </a:bodyPr>
          <a:p>
            <a:pPr lvl="0" indent="0"/>
            <a:r>
              <a:rPr lang="en-US" altLang="zh-CN" sz="2400" b="1">
                <a:solidFill>
                  <a:srgbClr val="FF0000"/>
                </a:solidFill>
                <a:latin typeface="楷体" panose="02010609060101010101" charset="-122"/>
                <a:ea typeface="楷体" panose="02010609060101010101" charset="-122"/>
              </a:rPr>
              <a:t> 2017</a:t>
            </a:r>
            <a:r>
              <a:rPr lang="zh-CN" altLang="en-US" sz="2400" b="1">
                <a:solidFill>
                  <a:srgbClr val="FF0000"/>
                </a:solidFill>
                <a:latin typeface="楷体" panose="02010609060101010101" charset="-122"/>
                <a:ea typeface="楷体" panose="02010609060101010101" charset="-122"/>
              </a:rPr>
              <a:t>年工作计划：</a:t>
            </a:r>
            <a:r>
              <a:rPr lang="zh-CN" altLang="en-US" b="1">
                <a:solidFill>
                  <a:srgbClr val="FF0000"/>
                </a:solidFill>
                <a:latin typeface="楷体" panose="02010609060101010101" charset="-122"/>
                <a:ea typeface="楷体" panose="02010609060101010101" charset="-122"/>
              </a:rPr>
              <a:t>（五项重点阐述）</a:t>
            </a:r>
            <a:endParaRPr lang="zh-CN" altLang="en-US" b="1">
              <a:solidFill>
                <a:srgbClr val="FF0000"/>
              </a:solidFill>
              <a:latin typeface="楷体" panose="02010609060101010101" charset="-122"/>
              <a:ea typeface="楷体" panose="02010609060101010101" charset="-122"/>
            </a:endParaRPr>
          </a:p>
        </p:txBody>
      </p:sp>
      <p:graphicFrame>
        <p:nvGraphicFramePr>
          <p:cNvPr id="0" name="表格 -1"/>
          <p:cNvGraphicFramePr/>
          <p:nvPr/>
        </p:nvGraphicFramePr>
        <p:xfrm>
          <a:off x="387350" y="1801813"/>
          <a:ext cx="8404225" cy="3235325"/>
        </p:xfrm>
        <a:graphic>
          <a:graphicData uri="http://schemas.openxmlformats.org/drawingml/2006/table">
            <a:tbl>
              <a:tblPr firstRow="1" bandRow="1">
                <a:tableStyleId>{5C22544A-7EE6-4342-B048-85BDC9FD1C3A}</a:tableStyleId>
              </a:tblPr>
              <a:tblGrid>
                <a:gridCol w="911860"/>
                <a:gridCol w="2351405"/>
                <a:gridCol w="1772285"/>
                <a:gridCol w="1702435"/>
                <a:gridCol w="1666240"/>
              </a:tblGrid>
              <a:tr h="306070">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序号</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大类名</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中类类别数</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大类品规数</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9525"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品类分工（人）</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6070">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1</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药品 </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25</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2923</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2</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6070">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2</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中药材及中药饮片 </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8</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1970</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2">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1</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6070">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3</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普通食品 </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5</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76</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r>
              <a:tr h="306070">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4</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医疗器械 </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7</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463</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rowSpan="5">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1</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ct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306070">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5</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保健食品 </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12</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277</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r>
              <a:tr h="306705">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6</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化妆品 </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7</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203</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r>
              <a:tr h="304800">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7</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消毒产品 </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5</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87</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tcPr>
                </a:tc>
              </a:tr>
              <a:tr h="524510">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8</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日用品 </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6</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58</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vMerge="1">
                  <a:tcPr>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B w="6350" cap="flat" cmpd="sng">
                      <a:solidFill>
                        <a:srgbClr val="000000"/>
                      </a:solidFill>
                      <a:prstDash val="solid"/>
                      <a:headEnd type="none" w="med" len="med"/>
                      <a:tailEnd type="none" w="med" len="med"/>
                    </a:lnB>
                  </a:tcPr>
                </a:tc>
              </a:tr>
              <a:tr h="262890">
                <a:tc>
                  <a:txBody>
                    <a:bodyPr/>
                    <a:p>
                      <a:pPr marL="0" indent="0" algn="ctr">
                        <a:buNone/>
                      </a:pPr>
                      <a:r>
                        <a:rPr lang="zh-CN" altLang="en-US" sz="1600" b="0" u="none">
                          <a:solidFill>
                            <a:srgbClr val="000000"/>
                          </a:solidFill>
                          <a:latin typeface="楷体" panose="02010609060101010101" charset="-122"/>
                          <a:ea typeface="楷体" panose="02010609060101010101" charset="-122"/>
                          <a:cs typeface="宋体" panose="02010600030101010101" pitchFamily="2" charset="-122"/>
                        </a:rPr>
                        <a:t>合计：</a:t>
                      </a:r>
                      <a:endParaRPr lang="zh-CN" altLang="en-US" sz="1600" b="0" u="none">
                        <a:solidFill>
                          <a:srgbClr val="000000"/>
                        </a:solidFill>
                        <a:latin typeface="楷体" panose="02010609060101010101" charset="-122"/>
                        <a:ea typeface="楷体" panose="02010609060101010101" charset="-122"/>
                        <a:cs typeface="宋体" panose="02010600030101010101" pitchFamily="2" charset="-122"/>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endParaRPr lang="zh-CN" altLang="en-US"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75</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6057</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marL="0" indent="0" algn="ctr">
                        <a:buNone/>
                      </a:pPr>
                      <a:r>
                        <a:rPr lang="en-US" altLang="zh-CN" sz="1600" b="0" u="none">
                          <a:solidFill>
                            <a:srgbClr val="000000"/>
                          </a:solidFill>
                          <a:latin typeface="楷体" panose="02010609060101010101" charset="-122"/>
                          <a:ea typeface="楷体" panose="02010609060101010101" charset="-122"/>
                          <a:cs typeface="Arial" panose="020B0604020202020204" pitchFamily="34" charset="0"/>
                        </a:rPr>
                        <a:t>4</a:t>
                      </a:r>
                      <a:endParaRPr lang="en-US" altLang="zh-CN" sz="1600" b="0" u="none">
                        <a:solidFill>
                          <a:srgbClr val="000000"/>
                        </a:solidFill>
                        <a:latin typeface="楷体" panose="02010609060101010101" charset="-122"/>
                        <a:ea typeface="楷体" panose="02010609060101010101" charset="-122"/>
                        <a:cs typeface="Arial" panose="020B0604020202020204" pitchFamily="34" charset="0"/>
                      </a:endParaRPr>
                    </a:p>
                  </a:txBody>
                  <a:tcPr marL="0" marR="0" marT="0" marB="0" vert="horz" anchor="b">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p:cxnSp>
        <p:nvCxnSpPr>
          <p:cNvPr id="6146" name="直接连接符 9"/>
          <p:cNvCxnSpPr/>
          <p:nvPr/>
        </p:nvCxnSpPr>
        <p:spPr>
          <a:xfrm>
            <a:off x="12700" y="5037138"/>
            <a:ext cx="9140825" cy="1587"/>
          </a:xfrm>
          <a:prstGeom prst="line">
            <a:avLst/>
          </a:prstGeom>
          <a:ln w="12700" cap="flat" cmpd="sng">
            <a:solidFill>
              <a:srgbClr val="C00000"/>
            </a:solidFill>
            <a:prstDash val="solid"/>
            <a:round/>
            <a:headEnd type="none" w="med" len="med"/>
            <a:tailEnd type="none" w="med" len="med"/>
          </a:ln>
        </p:spPr>
      </p:cxnSp>
      <p:grpSp>
        <p:nvGrpSpPr>
          <p:cNvPr id="6147" name="Group 9"/>
          <p:cNvGrpSpPr/>
          <p:nvPr/>
        </p:nvGrpSpPr>
        <p:grpSpPr>
          <a:xfrm>
            <a:off x="12700" y="541338"/>
            <a:ext cx="4140200" cy="168275"/>
            <a:chOff x="0" y="0"/>
            <a:chExt cx="2086" cy="45"/>
          </a:xfrm>
        </p:grpSpPr>
        <p:cxnSp>
          <p:nvCxnSpPr>
            <p:cNvPr id="6148" name="直接连接符 18"/>
            <p:cNvCxnSpPr/>
            <p:nvPr/>
          </p:nvCxnSpPr>
          <p:spPr>
            <a:xfrm flipH="1">
              <a:off x="135" y="24"/>
              <a:ext cx="1951" cy="0"/>
            </a:xfrm>
            <a:prstGeom prst="line">
              <a:avLst/>
            </a:prstGeom>
            <a:ln w="10000" cap="flat" cmpd="sng">
              <a:solidFill>
                <a:srgbClr val="C00000"/>
              </a:solidFill>
              <a:prstDash val="solid"/>
              <a:round/>
              <a:headEnd type="none" w="med" len="med"/>
              <a:tailEnd type="none" w="med" len="med"/>
            </a:ln>
          </p:spPr>
        </p:cxnSp>
        <p:sp>
          <p:nvSpPr>
            <p:cNvPr id="6149" name="Rectangle 7"/>
            <p:cNvSpPr/>
            <p:nvPr/>
          </p:nvSpPr>
          <p:spPr>
            <a:xfrm>
              <a:off x="0" y="0"/>
              <a:ext cx="136" cy="45"/>
            </a:xfrm>
            <a:prstGeom prst="rect">
              <a:avLst/>
            </a:prstGeom>
            <a:solidFill>
              <a:srgbClr val="C00000"/>
            </a:solidFill>
            <a:ln w="9525">
              <a:noFill/>
            </a:ln>
          </p:spPr>
          <p:txBody>
            <a:bodyPr wrap="none" anchor="ctr"/>
            <a:p>
              <a:pPr lvl="0" indent="0"/>
              <a:endParaRPr lang="zh-CN" altLang="en-US" dirty="0">
                <a:latin typeface="Calibri" panose="020F0502020204030204" pitchFamily="34" charset="0"/>
                <a:ea typeface="宋体" panose="02010600030101010101" pitchFamily="2" charset="-122"/>
              </a:endParaRPr>
            </a:p>
          </p:txBody>
        </p:sp>
      </p:grpSp>
      <p:sp>
        <p:nvSpPr>
          <p:cNvPr id="6150" name="TextBox 10"/>
          <p:cNvSpPr txBox="1"/>
          <p:nvPr/>
        </p:nvSpPr>
        <p:spPr>
          <a:xfrm>
            <a:off x="3757613" y="5327650"/>
            <a:ext cx="2114550" cy="338138"/>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6151" name="直接连接符 26"/>
          <p:cNvCxnSpPr/>
          <p:nvPr/>
        </p:nvCxnSpPr>
        <p:spPr>
          <a:xfrm>
            <a:off x="3165475" y="5507038"/>
            <a:ext cx="576263" cy="0"/>
          </a:xfrm>
          <a:prstGeom prst="line">
            <a:avLst/>
          </a:prstGeom>
          <a:ln w="12700" cap="flat" cmpd="sng">
            <a:solidFill>
              <a:schemeClr val="bg1"/>
            </a:solidFill>
            <a:prstDash val="solid"/>
            <a:round/>
            <a:headEnd type="none" w="med" len="med"/>
            <a:tailEnd type="none" w="med" len="med"/>
          </a:ln>
        </p:spPr>
      </p:cxnSp>
      <p:cxnSp>
        <p:nvCxnSpPr>
          <p:cNvPr id="6152" name="直接连接符 28"/>
          <p:cNvCxnSpPr/>
          <p:nvPr/>
        </p:nvCxnSpPr>
        <p:spPr>
          <a:xfrm>
            <a:off x="5735638" y="5497513"/>
            <a:ext cx="576262" cy="0"/>
          </a:xfrm>
          <a:prstGeom prst="line">
            <a:avLst/>
          </a:prstGeom>
          <a:ln w="12700" cap="flat" cmpd="sng">
            <a:solidFill>
              <a:schemeClr val="bg1"/>
            </a:solidFill>
            <a:prstDash val="solid"/>
            <a:round/>
            <a:headEnd type="none" w="med" len="med"/>
            <a:tailEnd type="none" w="med" len="med"/>
          </a:ln>
        </p:spPr>
      </p:cxnSp>
      <p:sp>
        <p:nvSpPr>
          <p:cNvPr id="6261" name="矩形 8"/>
          <p:cNvSpPr>
            <a:spLocks noChangeArrowheads="1"/>
          </p:cNvSpPr>
          <p:nvPr/>
        </p:nvSpPr>
        <p:spPr bwMode="auto">
          <a:xfrm>
            <a:off x="3175" y="5299075"/>
            <a:ext cx="9144000" cy="417513"/>
          </a:xfrm>
          <a:prstGeom prst="rect">
            <a:avLst/>
          </a:prstGeom>
          <a:solidFill>
            <a:srgbClr val="C00000"/>
          </a:solidFill>
          <a:ln w="9525">
            <a:noFill/>
            <a:miter lim="800000"/>
          </a:ln>
          <a:effectLst>
            <a:outerShdw dist="12700" dir="8100000" sy="-23000" kx="800382" algn="br" rotWithShape="0">
              <a:srgbClr val="000000">
                <a:alpha val="14999"/>
              </a:srgbClr>
            </a:outerShdw>
          </a:effectLst>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800" b="1" i="0" u="none" strike="noStrike" kern="1200" cap="none" spc="0" normalizeH="0" baseline="0" noProof="0">
                <a:ln>
                  <a:noFill/>
                </a:ln>
                <a:solidFill>
                  <a:srgbClr val="FFFFFF"/>
                </a:solidFill>
                <a:effectLst/>
                <a:uLnTx/>
                <a:uFillTx/>
                <a:latin typeface="Arial Unicode MS" panose="020B0604020202020204" pitchFamily="34" charset="-122"/>
                <a:ea typeface="Arial Unicode MS" panose="020B0604020202020204" pitchFamily="34" charset="-122"/>
                <a:cs typeface="Arial Unicode MS" panose="020B0604020202020204" pitchFamily="34" charset="-122"/>
              </a:rPr>
              <a:t>     </a:t>
            </a:r>
            <a:endParaRPr kumimoji="0" lang="zh-CN" altLang="en-US" sz="2000" b="1" i="1" u="none" strike="noStrike" kern="1200" cap="none" spc="0" normalizeH="0" baseline="0" noProof="0">
              <a:ln>
                <a:noFill/>
              </a:ln>
              <a:solidFill>
                <a:srgbClr val="FFFFFF"/>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
        <p:nvSpPr>
          <p:cNvPr id="6154" name="TextBox 10"/>
          <p:cNvSpPr txBox="1"/>
          <p:nvPr/>
        </p:nvSpPr>
        <p:spPr>
          <a:xfrm>
            <a:off x="3910013" y="5322888"/>
            <a:ext cx="2114550" cy="336550"/>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6155" name="直接连接符 26"/>
          <p:cNvCxnSpPr/>
          <p:nvPr/>
        </p:nvCxnSpPr>
        <p:spPr>
          <a:xfrm>
            <a:off x="3317875" y="5503863"/>
            <a:ext cx="576263" cy="0"/>
          </a:xfrm>
          <a:prstGeom prst="line">
            <a:avLst/>
          </a:prstGeom>
          <a:ln w="12700" cap="flat" cmpd="sng">
            <a:solidFill>
              <a:schemeClr val="bg1"/>
            </a:solidFill>
            <a:prstDash val="solid"/>
            <a:round/>
            <a:headEnd type="none" w="med" len="med"/>
            <a:tailEnd type="none" w="med" len="med"/>
          </a:ln>
        </p:spPr>
      </p:cxnSp>
      <p:cxnSp>
        <p:nvCxnSpPr>
          <p:cNvPr id="6156" name="直接连接符 28"/>
          <p:cNvCxnSpPr/>
          <p:nvPr/>
        </p:nvCxnSpPr>
        <p:spPr>
          <a:xfrm>
            <a:off x="5888038" y="5494338"/>
            <a:ext cx="576262" cy="0"/>
          </a:xfrm>
          <a:prstGeom prst="line">
            <a:avLst/>
          </a:prstGeom>
          <a:ln w="12700" cap="flat" cmpd="sng">
            <a:solidFill>
              <a:schemeClr val="bg1"/>
            </a:solidFill>
            <a:prstDash val="solid"/>
            <a:round/>
            <a:headEnd type="none" w="med" len="med"/>
            <a:tailEnd type="none" w="med" len="med"/>
          </a:ln>
        </p:spPr>
      </p:cxnSp>
      <p:sp>
        <p:nvSpPr>
          <p:cNvPr id="6265" name="TextBox 30"/>
          <p:cNvSpPr txBox="1">
            <a:spLocks noChangeArrowheads="1"/>
          </p:cNvSpPr>
          <p:nvPr/>
        </p:nvSpPr>
        <p:spPr bwMode="auto">
          <a:xfrm>
            <a:off x="8099425" y="5321300"/>
            <a:ext cx="865188" cy="396875"/>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TAIJI</a:t>
            </a:r>
            <a:endParaRPr kumimoji="0" lang="zh-CN" alt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100" name="文本框 99"/>
          <p:cNvSpPr txBox="1"/>
          <p:nvPr/>
        </p:nvSpPr>
        <p:spPr>
          <a:xfrm>
            <a:off x="559435" y="789940"/>
            <a:ext cx="8011160" cy="4602480"/>
          </a:xfrm>
          <a:prstGeom prst="rect">
            <a:avLst/>
          </a:prstGeom>
          <a:noFill/>
          <a:ln w="9525">
            <a:noFill/>
          </a:ln>
        </p:spPr>
        <p:txBody>
          <a:bodyPr wrap="square">
            <a:spAutoFit/>
          </a:bodyPr>
          <a:p>
            <a:pPr marL="0" indent="0" algn="l" fontAlgn="base"/>
            <a:r>
              <a:rPr lang="en-US" altLang="zh-CN" b="0" u="none" strike="noStrike" noProof="1">
                <a:ln w="22225">
                  <a:solidFill>
                    <a:schemeClr val="accent2"/>
                  </a:solidFill>
                  <a:prstDash val="solid"/>
                </a:ln>
                <a:solidFill>
                  <a:schemeClr val="accent2">
                    <a:lumMod val="40000"/>
                    <a:lumOff val="60000"/>
                  </a:schemeClr>
                </a:solidFill>
                <a:effectLst/>
                <a:latin typeface="宋体" panose="02010600030101010101" pitchFamily="2" charset="-122"/>
                <a:ea typeface="宋体" panose="02010600030101010101" pitchFamily="2" charset="-122"/>
                <a:cs typeface="宋体" panose="02010600030101010101" pitchFamily="2" charset="-122"/>
              </a:rPr>
              <a:t>  </a:t>
            </a:r>
            <a:r>
              <a:rPr lang="en-US" altLang="zh-CN"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en-US" altLang="zh-CN"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en-US" altLang="zh-CN" sz="2400"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a:t>
            </a:r>
            <a:r>
              <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调整分工的意义</a:t>
            </a:r>
            <a:r>
              <a:rPr lang="zh-CN" altLang="en-US"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（采购</a:t>
            </a:r>
            <a:r>
              <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r>
              <a:rPr lang="zh-CN" altLang="en-US"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营运）</a:t>
            </a:r>
            <a:r>
              <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endPar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en-US" altLang="zh-CN" sz="24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en-US" altLang="zh-CN" sz="24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A</a:t>
            </a:r>
            <a:r>
              <a:rPr lang="zh-CN" altLang="en-US"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r>
              <a:rPr lang="en-US" altLang="zh-CN"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协议品种按品类落实到人头上，制定相应表格，按月分解进度跟踪完成情况并及时制定下月完成目标计划及具体的营运方案。（不含商业公司大协议，商业公司大协议由补货员跟进）</a:t>
            </a:r>
            <a:endParaRPr lang="en-US" altLang="zh-CN"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en-US" altLang="zh-CN"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en-US" altLang="zh-CN"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B</a:t>
            </a:r>
            <a:r>
              <a:rPr lang="zh-CN" altLang="en-US"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r>
              <a:rPr lang="en-US" altLang="zh-CN"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新品的谈判，引进、营运方案均按品类进行分工，要求新品引进后按3+3的原则进行跟踪与</a:t>
            </a:r>
            <a:r>
              <a:rPr lang="zh-CN" altLang="en-US"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汰换</a:t>
            </a:r>
            <a:r>
              <a:rPr lang="en-US" altLang="zh-CN"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endParaRPr lang="en-US" altLang="zh-CN"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zh-CN" altLang="en-US" sz="24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r>
              <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endPar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6159" name="文本框 1"/>
          <p:cNvSpPr txBox="1"/>
          <p:nvPr/>
        </p:nvSpPr>
        <p:spPr>
          <a:xfrm>
            <a:off x="392113" y="176213"/>
            <a:ext cx="4471987" cy="457200"/>
          </a:xfrm>
          <a:prstGeom prst="rect">
            <a:avLst/>
          </a:prstGeom>
          <a:noFill/>
          <a:ln w="9525">
            <a:noFill/>
          </a:ln>
        </p:spPr>
        <p:txBody>
          <a:bodyPr wrap="none" anchor="t">
            <a:spAutoFit/>
          </a:bodyPr>
          <a:p>
            <a:pPr lvl="0" indent="0"/>
            <a:r>
              <a:rPr lang="en-US" altLang="zh-CN" sz="2400" b="1">
                <a:solidFill>
                  <a:srgbClr val="FF0000"/>
                </a:solidFill>
                <a:latin typeface="楷体" panose="02010609060101010101" charset="-122"/>
                <a:ea typeface="楷体" panose="02010609060101010101" charset="-122"/>
                <a:sym typeface="华文楷体" panose="02010600040101010101" pitchFamily="2" charset="-122"/>
              </a:rPr>
              <a:t>2017</a:t>
            </a:r>
            <a:r>
              <a:rPr lang="zh-CN" altLang="en-US" sz="2400" b="1">
                <a:solidFill>
                  <a:srgbClr val="FF0000"/>
                </a:solidFill>
                <a:latin typeface="楷体" panose="02010609060101010101" charset="-122"/>
                <a:ea typeface="楷体" panose="02010609060101010101" charset="-122"/>
                <a:sym typeface="华文楷体" panose="02010600040101010101" pitchFamily="2" charset="-122"/>
              </a:rPr>
              <a:t>年工作计划：</a:t>
            </a:r>
            <a:r>
              <a:rPr lang="zh-CN" altLang="en-US" b="1">
                <a:solidFill>
                  <a:srgbClr val="FF0000"/>
                </a:solidFill>
                <a:latin typeface="楷体" panose="02010609060101010101" charset="-122"/>
                <a:ea typeface="楷体" panose="02010609060101010101" charset="-122"/>
                <a:sym typeface="华文楷体" panose="02010600040101010101" pitchFamily="2" charset="-122"/>
              </a:rPr>
              <a:t>（五项重点阐述）</a:t>
            </a:r>
            <a:endParaRPr lang="zh-CN" altLang="en-US">
              <a:latin typeface="Arial" panose="020B0604020202020204" pitchFamily="34" charset="0"/>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p:cxnSp>
        <p:nvCxnSpPr>
          <p:cNvPr id="7170" name="直接连接符 9"/>
          <p:cNvCxnSpPr/>
          <p:nvPr/>
        </p:nvCxnSpPr>
        <p:spPr>
          <a:xfrm>
            <a:off x="12700" y="5037138"/>
            <a:ext cx="9140825" cy="1587"/>
          </a:xfrm>
          <a:prstGeom prst="line">
            <a:avLst/>
          </a:prstGeom>
          <a:ln w="12700" cap="flat" cmpd="sng">
            <a:solidFill>
              <a:srgbClr val="C00000"/>
            </a:solidFill>
            <a:prstDash val="solid"/>
            <a:round/>
            <a:headEnd type="none" w="med" len="med"/>
            <a:tailEnd type="none" w="med" len="med"/>
          </a:ln>
        </p:spPr>
      </p:cxnSp>
      <p:grpSp>
        <p:nvGrpSpPr>
          <p:cNvPr id="7171" name="Group 9"/>
          <p:cNvGrpSpPr/>
          <p:nvPr/>
        </p:nvGrpSpPr>
        <p:grpSpPr>
          <a:xfrm>
            <a:off x="12700" y="541338"/>
            <a:ext cx="4140200" cy="168275"/>
            <a:chOff x="0" y="0"/>
            <a:chExt cx="2086" cy="45"/>
          </a:xfrm>
        </p:grpSpPr>
        <p:cxnSp>
          <p:nvCxnSpPr>
            <p:cNvPr id="7172" name="直接连接符 18"/>
            <p:cNvCxnSpPr/>
            <p:nvPr/>
          </p:nvCxnSpPr>
          <p:spPr>
            <a:xfrm flipH="1">
              <a:off x="135" y="24"/>
              <a:ext cx="1951" cy="0"/>
            </a:xfrm>
            <a:prstGeom prst="line">
              <a:avLst/>
            </a:prstGeom>
            <a:ln w="10000" cap="flat" cmpd="sng">
              <a:solidFill>
                <a:srgbClr val="C00000"/>
              </a:solidFill>
              <a:prstDash val="solid"/>
              <a:round/>
              <a:headEnd type="none" w="med" len="med"/>
              <a:tailEnd type="none" w="med" len="med"/>
            </a:ln>
          </p:spPr>
        </p:cxnSp>
        <p:sp>
          <p:nvSpPr>
            <p:cNvPr id="7173" name="Rectangle 7"/>
            <p:cNvSpPr/>
            <p:nvPr/>
          </p:nvSpPr>
          <p:spPr>
            <a:xfrm>
              <a:off x="0" y="0"/>
              <a:ext cx="136" cy="45"/>
            </a:xfrm>
            <a:prstGeom prst="rect">
              <a:avLst/>
            </a:prstGeom>
            <a:solidFill>
              <a:srgbClr val="C00000"/>
            </a:solidFill>
            <a:ln w="9525">
              <a:noFill/>
            </a:ln>
          </p:spPr>
          <p:txBody>
            <a:bodyPr wrap="none" anchor="ctr"/>
            <a:p>
              <a:pPr lvl="0" indent="0"/>
              <a:endParaRPr lang="zh-CN" altLang="en-US" dirty="0">
                <a:latin typeface="Calibri" panose="020F0502020204030204" pitchFamily="34" charset="0"/>
                <a:ea typeface="宋体" panose="02010600030101010101" pitchFamily="2" charset="-122"/>
              </a:endParaRPr>
            </a:p>
          </p:txBody>
        </p:sp>
      </p:grpSp>
      <p:sp>
        <p:nvSpPr>
          <p:cNvPr id="7174" name="TextBox 10"/>
          <p:cNvSpPr txBox="1"/>
          <p:nvPr/>
        </p:nvSpPr>
        <p:spPr>
          <a:xfrm>
            <a:off x="3757613" y="5327650"/>
            <a:ext cx="2114550" cy="338138"/>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7175" name="直接连接符 26"/>
          <p:cNvCxnSpPr/>
          <p:nvPr/>
        </p:nvCxnSpPr>
        <p:spPr>
          <a:xfrm>
            <a:off x="3165475" y="5507038"/>
            <a:ext cx="576263" cy="0"/>
          </a:xfrm>
          <a:prstGeom prst="line">
            <a:avLst/>
          </a:prstGeom>
          <a:ln w="12700" cap="flat" cmpd="sng">
            <a:solidFill>
              <a:schemeClr val="bg1"/>
            </a:solidFill>
            <a:prstDash val="solid"/>
            <a:round/>
            <a:headEnd type="none" w="med" len="med"/>
            <a:tailEnd type="none" w="med" len="med"/>
          </a:ln>
        </p:spPr>
      </p:cxnSp>
      <p:cxnSp>
        <p:nvCxnSpPr>
          <p:cNvPr id="7176" name="直接连接符 28"/>
          <p:cNvCxnSpPr/>
          <p:nvPr/>
        </p:nvCxnSpPr>
        <p:spPr>
          <a:xfrm>
            <a:off x="5735638" y="5497513"/>
            <a:ext cx="576262" cy="0"/>
          </a:xfrm>
          <a:prstGeom prst="line">
            <a:avLst/>
          </a:prstGeom>
          <a:ln w="12700" cap="flat" cmpd="sng">
            <a:solidFill>
              <a:schemeClr val="bg1"/>
            </a:solidFill>
            <a:prstDash val="solid"/>
            <a:round/>
            <a:headEnd type="none" w="med" len="med"/>
            <a:tailEnd type="none" w="med" len="med"/>
          </a:ln>
        </p:spPr>
      </p:cxnSp>
      <p:sp>
        <p:nvSpPr>
          <p:cNvPr id="6261" name="矩形 8"/>
          <p:cNvSpPr>
            <a:spLocks noChangeArrowheads="1"/>
          </p:cNvSpPr>
          <p:nvPr/>
        </p:nvSpPr>
        <p:spPr bwMode="auto">
          <a:xfrm>
            <a:off x="3175" y="5299075"/>
            <a:ext cx="9144000" cy="417513"/>
          </a:xfrm>
          <a:prstGeom prst="rect">
            <a:avLst/>
          </a:prstGeom>
          <a:solidFill>
            <a:srgbClr val="C00000"/>
          </a:solidFill>
          <a:ln w="9525">
            <a:noFill/>
            <a:miter lim="800000"/>
          </a:ln>
          <a:effectLst>
            <a:outerShdw dist="12700" dir="8100000" sy="-23000" kx="800382" algn="br" rotWithShape="0">
              <a:srgbClr val="000000">
                <a:alpha val="14999"/>
              </a:srgbClr>
            </a:outerShdw>
          </a:effectLst>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800" b="1" i="0" u="none" strike="noStrike" kern="1200" cap="none" spc="0" normalizeH="0" baseline="0" noProof="0">
                <a:ln>
                  <a:noFill/>
                </a:ln>
                <a:solidFill>
                  <a:srgbClr val="FFFFFF"/>
                </a:solidFill>
                <a:effectLst/>
                <a:uLnTx/>
                <a:uFillTx/>
                <a:latin typeface="Arial Unicode MS" panose="020B0604020202020204" pitchFamily="34" charset="-122"/>
                <a:ea typeface="Arial Unicode MS" panose="020B0604020202020204" pitchFamily="34" charset="-122"/>
                <a:cs typeface="Arial Unicode MS" panose="020B0604020202020204" pitchFamily="34" charset="-122"/>
              </a:rPr>
              <a:t>     </a:t>
            </a:r>
            <a:endParaRPr kumimoji="0" lang="zh-CN" altLang="en-US" sz="2000" b="1" i="1" u="none" strike="noStrike" kern="1200" cap="none" spc="0" normalizeH="0" baseline="0" noProof="0">
              <a:ln>
                <a:noFill/>
              </a:ln>
              <a:solidFill>
                <a:srgbClr val="FFFFFF"/>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
        <p:nvSpPr>
          <p:cNvPr id="7178" name="TextBox 10"/>
          <p:cNvSpPr txBox="1"/>
          <p:nvPr/>
        </p:nvSpPr>
        <p:spPr>
          <a:xfrm>
            <a:off x="3910013" y="5322888"/>
            <a:ext cx="2114550" cy="336550"/>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7179" name="直接连接符 26"/>
          <p:cNvCxnSpPr/>
          <p:nvPr/>
        </p:nvCxnSpPr>
        <p:spPr>
          <a:xfrm>
            <a:off x="3317875" y="5503863"/>
            <a:ext cx="576263" cy="0"/>
          </a:xfrm>
          <a:prstGeom prst="line">
            <a:avLst/>
          </a:prstGeom>
          <a:ln w="12700" cap="flat" cmpd="sng">
            <a:solidFill>
              <a:schemeClr val="bg1"/>
            </a:solidFill>
            <a:prstDash val="solid"/>
            <a:round/>
            <a:headEnd type="none" w="med" len="med"/>
            <a:tailEnd type="none" w="med" len="med"/>
          </a:ln>
        </p:spPr>
      </p:cxnSp>
      <p:cxnSp>
        <p:nvCxnSpPr>
          <p:cNvPr id="7180" name="直接连接符 28"/>
          <p:cNvCxnSpPr/>
          <p:nvPr/>
        </p:nvCxnSpPr>
        <p:spPr>
          <a:xfrm>
            <a:off x="5888038" y="5494338"/>
            <a:ext cx="576262" cy="0"/>
          </a:xfrm>
          <a:prstGeom prst="line">
            <a:avLst/>
          </a:prstGeom>
          <a:ln w="12700" cap="flat" cmpd="sng">
            <a:solidFill>
              <a:schemeClr val="bg1"/>
            </a:solidFill>
            <a:prstDash val="solid"/>
            <a:round/>
            <a:headEnd type="none" w="med" len="med"/>
            <a:tailEnd type="none" w="med" len="med"/>
          </a:ln>
        </p:spPr>
      </p:cxnSp>
      <p:sp>
        <p:nvSpPr>
          <p:cNvPr id="6265" name="TextBox 30"/>
          <p:cNvSpPr txBox="1">
            <a:spLocks noChangeArrowheads="1"/>
          </p:cNvSpPr>
          <p:nvPr/>
        </p:nvSpPr>
        <p:spPr bwMode="auto">
          <a:xfrm>
            <a:off x="8099425" y="5321300"/>
            <a:ext cx="865188" cy="396875"/>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TAIJI</a:t>
            </a:r>
            <a:endParaRPr kumimoji="0" lang="zh-CN" alt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100" name="文本框 99"/>
          <p:cNvSpPr txBox="1"/>
          <p:nvPr/>
        </p:nvSpPr>
        <p:spPr>
          <a:xfrm>
            <a:off x="281304" y="789940"/>
            <a:ext cx="8538210" cy="5364480"/>
          </a:xfrm>
          <a:prstGeom prst="rect">
            <a:avLst/>
          </a:prstGeom>
          <a:noFill/>
          <a:ln w="9525">
            <a:noFill/>
          </a:ln>
        </p:spPr>
        <p:txBody>
          <a:bodyPr wrap="square">
            <a:spAutoFit/>
          </a:bodyPr>
          <a:p>
            <a:pPr marL="0" indent="0" algn="l" fontAlgn="base"/>
            <a:r>
              <a:rPr lang="en-US" altLang="zh-CN" b="0" u="none" strike="noStrike" noProof="1">
                <a:ln w="22225">
                  <a:solidFill>
                    <a:schemeClr val="accent2"/>
                  </a:solidFill>
                  <a:prstDash val="solid"/>
                </a:ln>
                <a:solidFill>
                  <a:schemeClr val="accent2">
                    <a:lumMod val="40000"/>
                    <a:lumOff val="60000"/>
                  </a:schemeClr>
                </a:solidFill>
                <a:effectLst/>
                <a:latin typeface="宋体" panose="02010600030101010101" pitchFamily="2" charset="-122"/>
                <a:ea typeface="宋体" panose="02010600030101010101" pitchFamily="2" charset="-122"/>
                <a:cs typeface="宋体" panose="02010600030101010101" pitchFamily="2" charset="-122"/>
              </a:rPr>
              <a:t>  </a:t>
            </a:r>
            <a:r>
              <a:rPr lang="en-US" altLang="zh-CN"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en-US" altLang="zh-CN"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en-US" altLang="zh-CN" sz="20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a:t>
            </a:r>
            <a:r>
              <a:rPr lang="zh-CN" altLang="en-US" sz="20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二、</a:t>
            </a:r>
            <a:r>
              <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协议与价外</a:t>
            </a:r>
            <a:r>
              <a:rPr lang="zh-CN" altLang="en-US"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（采购）</a:t>
            </a:r>
            <a:r>
              <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endPar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400"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a:t>
            </a:r>
            <a:endParaRPr lang="en-US" altLang="zh-CN" sz="2400"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2017年计划签订协议245份，预计返利金额保底900万，力争1000万.(说明）</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具体措施：</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A</a:t>
            </a:r>
            <a:r>
              <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将今年已签协议单位进行邀约洽谈17年政策（本月已完成）；</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B</a:t>
            </a:r>
            <a:r>
              <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16年未签协议单品进行梳理，多渠道寻找厂家资源，洽谈17年协议；</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C</a:t>
            </a:r>
            <a:r>
              <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借助“工零会”平台加强与国内品牌企业加强合作，争取更多资</a:t>
            </a:r>
            <a:r>
              <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源</a:t>
            </a:r>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D、签订协议时将支付时间尽量缩短，平均每月收取不得低于50万。</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zh-CN" altLang="en-US" sz="24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r>
              <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endPar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7183" name="文本框 1"/>
          <p:cNvSpPr txBox="1"/>
          <p:nvPr/>
        </p:nvSpPr>
        <p:spPr>
          <a:xfrm>
            <a:off x="392113" y="176213"/>
            <a:ext cx="4471987" cy="457200"/>
          </a:xfrm>
          <a:prstGeom prst="rect">
            <a:avLst/>
          </a:prstGeom>
          <a:noFill/>
          <a:ln w="9525">
            <a:noFill/>
          </a:ln>
        </p:spPr>
        <p:txBody>
          <a:bodyPr wrap="none" anchor="t">
            <a:spAutoFit/>
          </a:bodyPr>
          <a:p>
            <a:pPr lvl="0" indent="0"/>
            <a:r>
              <a:rPr lang="en-US" altLang="zh-CN" sz="2400" b="1">
                <a:solidFill>
                  <a:srgbClr val="FF0000"/>
                </a:solidFill>
                <a:latin typeface="楷体" panose="02010609060101010101" charset="-122"/>
                <a:ea typeface="楷体" panose="02010609060101010101" charset="-122"/>
                <a:sym typeface="华文楷体" panose="02010600040101010101" pitchFamily="2" charset="-122"/>
              </a:rPr>
              <a:t>2017</a:t>
            </a:r>
            <a:r>
              <a:rPr lang="zh-CN" altLang="en-US" sz="2400" b="1">
                <a:solidFill>
                  <a:srgbClr val="FF0000"/>
                </a:solidFill>
                <a:latin typeface="楷体" panose="02010609060101010101" charset="-122"/>
                <a:ea typeface="楷体" panose="02010609060101010101" charset="-122"/>
                <a:sym typeface="华文楷体" panose="02010600040101010101" pitchFamily="2" charset="-122"/>
              </a:rPr>
              <a:t>年工作计划：</a:t>
            </a:r>
            <a:r>
              <a:rPr lang="zh-CN" altLang="en-US" b="1">
                <a:solidFill>
                  <a:srgbClr val="FF0000"/>
                </a:solidFill>
                <a:latin typeface="楷体" panose="02010609060101010101" charset="-122"/>
                <a:ea typeface="楷体" panose="02010609060101010101" charset="-122"/>
                <a:sym typeface="华文楷体" panose="02010600040101010101" pitchFamily="2" charset="-122"/>
              </a:rPr>
              <a:t>（五项重点阐述）</a:t>
            </a:r>
            <a:endParaRPr lang="zh-CN" altLang="en-US">
              <a:latin typeface="Arial" panose="020B0604020202020204" pitchFamily="34" charset="0"/>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p:cxnSp>
        <p:nvCxnSpPr>
          <p:cNvPr id="8194" name="直接连接符 9"/>
          <p:cNvCxnSpPr/>
          <p:nvPr/>
        </p:nvCxnSpPr>
        <p:spPr>
          <a:xfrm>
            <a:off x="12700" y="5037138"/>
            <a:ext cx="9140825" cy="1587"/>
          </a:xfrm>
          <a:prstGeom prst="line">
            <a:avLst/>
          </a:prstGeom>
          <a:ln w="12700" cap="flat" cmpd="sng">
            <a:solidFill>
              <a:srgbClr val="C00000"/>
            </a:solidFill>
            <a:prstDash val="solid"/>
            <a:round/>
            <a:headEnd type="none" w="med" len="med"/>
            <a:tailEnd type="none" w="med" len="med"/>
          </a:ln>
        </p:spPr>
      </p:cxnSp>
      <p:grpSp>
        <p:nvGrpSpPr>
          <p:cNvPr id="8195" name="Group 9"/>
          <p:cNvGrpSpPr/>
          <p:nvPr/>
        </p:nvGrpSpPr>
        <p:grpSpPr>
          <a:xfrm>
            <a:off x="12700" y="541338"/>
            <a:ext cx="4140200" cy="168275"/>
            <a:chOff x="0" y="0"/>
            <a:chExt cx="2086" cy="45"/>
          </a:xfrm>
        </p:grpSpPr>
        <p:cxnSp>
          <p:nvCxnSpPr>
            <p:cNvPr id="8196" name="直接连接符 18"/>
            <p:cNvCxnSpPr/>
            <p:nvPr/>
          </p:nvCxnSpPr>
          <p:spPr>
            <a:xfrm flipH="1">
              <a:off x="135" y="24"/>
              <a:ext cx="1951" cy="0"/>
            </a:xfrm>
            <a:prstGeom prst="line">
              <a:avLst/>
            </a:prstGeom>
            <a:ln w="10000" cap="flat" cmpd="sng">
              <a:solidFill>
                <a:srgbClr val="C00000"/>
              </a:solidFill>
              <a:prstDash val="solid"/>
              <a:round/>
              <a:headEnd type="none" w="med" len="med"/>
              <a:tailEnd type="none" w="med" len="med"/>
            </a:ln>
          </p:spPr>
        </p:cxnSp>
        <p:sp>
          <p:nvSpPr>
            <p:cNvPr id="8197" name="Rectangle 7"/>
            <p:cNvSpPr/>
            <p:nvPr/>
          </p:nvSpPr>
          <p:spPr>
            <a:xfrm>
              <a:off x="0" y="0"/>
              <a:ext cx="136" cy="45"/>
            </a:xfrm>
            <a:prstGeom prst="rect">
              <a:avLst/>
            </a:prstGeom>
            <a:solidFill>
              <a:srgbClr val="C00000"/>
            </a:solidFill>
            <a:ln w="9525">
              <a:noFill/>
            </a:ln>
          </p:spPr>
          <p:txBody>
            <a:bodyPr wrap="none" anchor="ctr"/>
            <a:p>
              <a:pPr lvl="0" indent="0"/>
              <a:endParaRPr lang="zh-CN" altLang="en-US" dirty="0">
                <a:latin typeface="Calibri" panose="020F0502020204030204" pitchFamily="34" charset="0"/>
                <a:ea typeface="宋体" panose="02010600030101010101" pitchFamily="2" charset="-122"/>
              </a:endParaRPr>
            </a:p>
          </p:txBody>
        </p:sp>
      </p:grpSp>
      <p:sp>
        <p:nvSpPr>
          <p:cNvPr id="8198" name="TextBox 10"/>
          <p:cNvSpPr txBox="1"/>
          <p:nvPr/>
        </p:nvSpPr>
        <p:spPr>
          <a:xfrm>
            <a:off x="3757613" y="5327650"/>
            <a:ext cx="2114550" cy="338138"/>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8199" name="直接连接符 26"/>
          <p:cNvCxnSpPr/>
          <p:nvPr/>
        </p:nvCxnSpPr>
        <p:spPr>
          <a:xfrm>
            <a:off x="3165475" y="5507038"/>
            <a:ext cx="576263" cy="0"/>
          </a:xfrm>
          <a:prstGeom prst="line">
            <a:avLst/>
          </a:prstGeom>
          <a:ln w="12700" cap="flat" cmpd="sng">
            <a:solidFill>
              <a:schemeClr val="bg1"/>
            </a:solidFill>
            <a:prstDash val="solid"/>
            <a:round/>
            <a:headEnd type="none" w="med" len="med"/>
            <a:tailEnd type="none" w="med" len="med"/>
          </a:ln>
        </p:spPr>
      </p:cxnSp>
      <p:cxnSp>
        <p:nvCxnSpPr>
          <p:cNvPr id="8200" name="直接连接符 28"/>
          <p:cNvCxnSpPr/>
          <p:nvPr/>
        </p:nvCxnSpPr>
        <p:spPr>
          <a:xfrm>
            <a:off x="5735638" y="5497513"/>
            <a:ext cx="576262" cy="0"/>
          </a:xfrm>
          <a:prstGeom prst="line">
            <a:avLst/>
          </a:prstGeom>
          <a:ln w="12700" cap="flat" cmpd="sng">
            <a:solidFill>
              <a:schemeClr val="bg1"/>
            </a:solidFill>
            <a:prstDash val="solid"/>
            <a:round/>
            <a:headEnd type="none" w="med" len="med"/>
            <a:tailEnd type="none" w="med" len="med"/>
          </a:ln>
        </p:spPr>
      </p:cxnSp>
      <p:sp>
        <p:nvSpPr>
          <p:cNvPr id="6261" name="矩形 8"/>
          <p:cNvSpPr>
            <a:spLocks noChangeArrowheads="1"/>
          </p:cNvSpPr>
          <p:nvPr/>
        </p:nvSpPr>
        <p:spPr bwMode="auto">
          <a:xfrm>
            <a:off x="3175" y="5299075"/>
            <a:ext cx="9144000" cy="417513"/>
          </a:xfrm>
          <a:prstGeom prst="rect">
            <a:avLst/>
          </a:prstGeom>
          <a:solidFill>
            <a:srgbClr val="C00000"/>
          </a:solidFill>
          <a:ln w="9525">
            <a:noFill/>
            <a:miter lim="800000"/>
          </a:ln>
          <a:effectLst>
            <a:outerShdw dist="12700" dir="8100000" sy="-23000" kx="800382" algn="br" rotWithShape="0">
              <a:srgbClr val="000000">
                <a:alpha val="14999"/>
              </a:srgbClr>
            </a:outerShdw>
          </a:effectLst>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800" b="1" i="0" u="none" strike="noStrike" kern="1200" cap="none" spc="0" normalizeH="0" baseline="0" noProof="0">
                <a:ln>
                  <a:noFill/>
                </a:ln>
                <a:solidFill>
                  <a:srgbClr val="FFFFFF"/>
                </a:solidFill>
                <a:effectLst/>
                <a:uLnTx/>
                <a:uFillTx/>
                <a:latin typeface="Arial Unicode MS" panose="020B0604020202020204" pitchFamily="34" charset="-122"/>
                <a:ea typeface="Arial Unicode MS" panose="020B0604020202020204" pitchFamily="34" charset="-122"/>
                <a:cs typeface="Arial Unicode MS" panose="020B0604020202020204" pitchFamily="34" charset="-122"/>
              </a:rPr>
              <a:t>     </a:t>
            </a:r>
            <a:endParaRPr kumimoji="0" lang="zh-CN" altLang="en-US" sz="2000" b="1" i="1" u="none" strike="noStrike" kern="1200" cap="none" spc="0" normalizeH="0" baseline="0" noProof="0">
              <a:ln>
                <a:noFill/>
              </a:ln>
              <a:solidFill>
                <a:srgbClr val="FFFFFF"/>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
        <p:nvSpPr>
          <p:cNvPr id="8202" name="TextBox 10"/>
          <p:cNvSpPr txBox="1"/>
          <p:nvPr/>
        </p:nvSpPr>
        <p:spPr>
          <a:xfrm>
            <a:off x="3910013" y="5322888"/>
            <a:ext cx="2114550" cy="336550"/>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8203" name="直接连接符 26"/>
          <p:cNvCxnSpPr/>
          <p:nvPr/>
        </p:nvCxnSpPr>
        <p:spPr>
          <a:xfrm>
            <a:off x="3317875" y="5503863"/>
            <a:ext cx="576263" cy="0"/>
          </a:xfrm>
          <a:prstGeom prst="line">
            <a:avLst/>
          </a:prstGeom>
          <a:ln w="12700" cap="flat" cmpd="sng">
            <a:solidFill>
              <a:schemeClr val="bg1"/>
            </a:solidFill>
            <a:prstDash val="solid"/>
            <a:round/>
            <a:headEnd type="none" w="med" len="med"/>
            <a:tailEnd type="none" w="med" len="med"/>
          </a:ln>
        </p:spPr>
      </p:cxnSp>
      <p:cxnSp>
        <p:nvCxnSpPr>
          <p:cNvPr id="8204" name="直接连接符 28"/>
          <p:cNvCxnSpPr/>
          <p:nvPr/>
        </p:nvCxnSpPr>
        <p:spPr>
          <a:xfrm>
            <a:off x="5888038" y="5494338"/>
            <a:ext cx="576262" cy="0"/>
          </a:xfrm>
          <a:prstGeom prst="line">
            <a:avLst/>
          </a:prstGeom>
          <a:ln w="12700" cap="flat" cmpd="sng">
            <a:solidFill>
              <a:schemeClr val="bg1"/>
            </a:solidFill>
            <a:prstDash val="solid"/>
            <a:round/>
            <a:headEnd type="none" w="med" len="med"/>
            <a:tailEnd type="none" w="med" len="med"/>
          </a:ln>
        </p:spPr>
      </p:cxnSp>
      <p:sp>
        <p:nvSpPr>
          <p:cNvPr id="6265" name="TextBox 30"/>
          <p:cNvSpPr txBox="1">
            <a:spLocks noChangeArrowheads="1"/>
          </p:cNvSpPr>
          <p:nvPr/>
        </p:nvSpPr>
        <p:spPr bwMode="auto">
          <a:xfrm>
            <a:off x="8099425" y="5321300"/>
            <a:ext cx="865188" cy="396875"/>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TAIJI</a:t>
            </a:r>
            <a:endParaRPr kumimoji="0" lang="zh-CN" alt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100" name="文本框 99"/>
          <p:cNvSpPr txBox="1"/>
          <p:nvPr/>
        </p:nvSpPr>
        <p:spPr>
          <a:xfrm>
            <a:off x="282575" y="1607819"/>
            <a:ext cx="8682986" cy="1584958"/>
          </a:xfrm>
          <a:prstGeom prst="rect">
            <a:avLst/>
          </a:prstGeom>
          <a:noFill/>
          <a:ln w="9525">
            <a:noFill/>
          </a:ln>
        </p:spPr>
        <p:txBody>
          <a:bodyPr wrap="square">
            <a:spAutoFit/>
          </a:bodyPr>
          <a:p>
            <a:pPr marL="0" indent="0" algn="l" fontAlgn="base"/>
            <a:r>
              <a:rPr lang="en-US" altLang="zh-CN" b="0" u="none" strike="noStrike" noProof="1">
                <a:ln w="22225">
                  <a:solidFill>
                    <a:schemeClr val="accent2"/>
                  </a:solidFill>
                  <a:prstDash val="solid"/>
                </a:ln>
                <a:solidFill>
                  <a:schemeClr val="accent2">
                    <a:lumMod val="40000"/>
                    <a:lumOff val="60000"/>
                  </a:schemeClr>
                </a:solidFill>
                <a:effectLst/>
                <a:latin typeface="宋体" panose="02010600030101010101" pitchFamily="2" charset="-122"/>
                <a:ea typeface="宋体" panose="02010600030101010101" pitchFamily="2" charset="-122"/>
                <a:cs typeface="宋体" panose="02010600030101010101" pitchFamily="2" charset="-122"/>
              </a:rPr>
              <a:t>  </a:t>
            </a:r>
            <a:r>
              <a:rPr lang="en-US" altLang="zh-CN"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en-US" altLang="zh-CN" sz="16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zh-CN" altLang="en-US" sz="24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r>
              <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endPar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8207" name="文本框 1"/>
          <p:cNvSpPr txBox="1"/>
          <p:nvPr/>
        </p:nvSpPr>
        <p:spPr>
          <a:xfrm>
            <a:off x="392113" y="176213"/>
            <a:ext cx="4471987" cy="457200"/>
          </a:xfrm>
          <a:prstGeom prst="rect">
            <a:avLst/>
          </a:prstGeom>
          <a:noFill/>
          <a:ln w="9525">
            <a:noFill/>
          </a:ln>
        </p:spPr>
        <p:txBody>
          <a:bodyPr wrap="none" anchor="t">
            <a:spAutoFit/>
          </a:bodyPr>
          <a:p>
            <a:pPr lvl="0" indent="0"/>
            <a:r>
              <a:rPr lang="en-US" altLang="zh-CN" sz="2400" b="1">
                <a:solidFill>
                  <a:srgbClr val="FF0000"/>
                </a:solidFill>
                <a:latin typeface="楷体" panose="02010609060101010101" charset="-122"/>
                <a:ea typeface="楷体" panose="02010609060101010101" charset="-122"/>
                <a:sym typeface="华文楷体" panose="02010600040101010101" pitchFamily="2" charset="-122"/>
              </a:rPr>
              <a:t>2017</a:t>
            </a:r>
            <a:r>
              <a:rPr lang="zh-CN" altLang="en-US" sz="2400" b="1">
                <a:solidFill>
                  <a:srgbClr val="FF0000"/>
                </a:solidFill>
                <a:latin typeface="楷体" panose="02010609060101010101" charset="-122"/>
                <a:ea typeface="楷体" panose="02010609060101010101" charset="-122"/>
                <a:sym typeface="华文楷体" panose="02010600040101010101" pitchFamily="2" charset="-122"/>
              </a:rPr>
              <a:t>年工作计划：</a:t>
            </a:r>
            <a:r>
              <a:rPr lang="zh-CN" altLang="en-US" b="1">
                <a:solidFill>
                  <a:srgbClr val="FF0000"/>
                </a:solidFill>
                <a:latin typeface="楷体" panose="02010609060101010101" charset="-122"/>
                <a:ea typeface="楷体" panose="02010609060101010101" charset="-122"/>
                <a:sym typeface="华文楷体" panose="02010600040101010101" pitchFamily="2" charset="-122"/>
              </a:rPr>
              <a:t>（五项重点阐述）</a:t>
            </a:r>
            <a:endParaRPr lang="zh-CN" altLang="en-US">
              <a:latin typeface="Arial" panose="020B0604020202020204" pitchFamily="34" charset="0"/>
              <a:ea typeface="宋体" panose="02010600030101010101" pitchFamily="2" charset="-122"/>
            </a:endParaRPr>
          </a:p>
        </p:txBody>
      </p:sp>
      <p:sp>
        <p:nvSpPr>
          <p:cNvPr id="3" name="文本框 2"/>
          <p:cNvSpPr txBox="1"/>
          <p:nvPr/>
        </p:nvSpPr>
        <p:spPr>
          <a:xfrm>
            <a:off x="123825" y="709613"/>
            <a:ext cx="9021763" cy="4480560"/>
          </a:xfrm>
          <a:prstGeom prst="rect">
            <a:avLst/>
          </a:prstGeom>
          <a:noFill/>
          <a:ln w="9525">
            <a:noFill/>
          </a:ln>
        </p:spPr>
        <p:txBody>
          <a:bodyPr wrap="square">
            <a:spAutoFit/>
          </a:bodyPr>
          <a:p>
            <a:pPr marL="0" indent="0" algn="l" fontAlgn="base"/>
            <a:r>
              <a:rPr lang="zh-CN" altLang="en-US"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三、库存调控</a:t>
            </a:r>
            <a:r>
              <a:rPr lang="zh-CN" altLang="en-US" sz="2400" b="1"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sym typeface="+mn-ea"/>
              </a:rPr>
              <a:t>（采购</a:t>
            </a:r>
            <a:r>
              <a:rPr lang="en-US" altLang="zh-CN" sz="2400" b="1"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sym typeface="+mn-ea"/>
              </a:rPr>
              <a:t>+</a:t>
            </a:r>
            <a:r>
              <a:rPr lang="zh-CN" altLang="en-US" sz="2400" b="1"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sym typeface="+mn-ea"/>
              </a:rPr>
              <a:t>营运）</a:t>
            </a:r>
            <a:r>
              <a:rPr lang="zh-CN" altLang="en-US"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endParaRPr lang="zh-CN" altLang="en-US"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zh-CN" altLang="en-US"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b="0" u="none" strike="noStrike" noProof="1">
                <a:latin typeface="楷体" panose="02010609060101010101" charset="-122"/>
                <a:ea typeface="楷体" panose="02010609060101010101" charset="-122"/>
                <a:cs typeface="宋体" panose="02010600030101010101" pitchFamily="2" charset="-122"/>
              </a:rPr>
              <a:t>    2017</a:t>
            </a:r>
            <a:r>
              <a:rPr lang="zh-CN" altLang="en-US" sz="2000" b="0" u="none" strike="noStrike" noProof="1">
                <a:latin typeface="楷体" panose="02010609060101010101" charset="-122"/>
                <a:ea typeface="楷体" panose="02010609060101010101" charset="-122"/>
                <a:cs typeface="宋体" panose="02010600030101010101" pitchFamily="2" charset="-122"/>
              </a:rPr>
              <a:t>年计划仓库库存</a:t>
            </a:r>
            <a:r>
              <a:rPr lang="en-US" altLang="zh-CN" sz="2000" b="0" u="none" strike="noStrike" noProof="1">
                <a:latin typeface="楷体" panose="02010609060101010101" charset="-122"/>
                <a:ea typeface="楷体" panose="02010609060101010101" charset="-122"/>
                <a:cs typeface="Times New Roman" panose="02020603050405020304" pitchFamily="18" charset="0"/>
              </a:rPr>
              <a:t>700</a:t>
            </a:r>
            <a:r>
              <a:rPr lang="zh-CN" altLang="en-US" sz="2000" b="0" u="none" strike="noStrike" noProof="1">
                <a:latin typeface="楷体" panose="02010609060101010101" charset="-122"/>
                <a:ea typeface="楷体" panose="02010609060101010101" charset="-122"/>
                <a:cs typeface="宋体" panose="02010600030101010101" pitchFamily="2" charset="-122"/>
              </a:rPr>
              <a:t>万（遇大型节假日备货、整件、托运等因素上浮不得超过</a:t>
            </a:r>
            <a:r>
              <a:rPr lang="en-US" altLang="zh-CN" sz="2000" b="0" u="none" strike="noStrike" noProof="1">
                <a:latin typeface="楷体" panose="02010609060101010101" charset="-122"/>
                <a:ea typeface="楷体" panose="02010609060101010101" charset="-122"/>
                <a:cs typeface="Times New Roman" panose="02020603050405020304" pitchFamily="18" charset="0"/>
              </a:rPr>
              <a:t>20%</a:t>
            </a:r>
            <a:r>
              <a:rPr lang="zh-CN" altLang="en-US" sz="2000" b="0" u="none" strike="noStrike" noProof="1">
                <a:latin typeface="楷体" panose="02010609060101010101" charset="-122"/>
                <a:ea typeface="楷体" panose="02010609060101010101" charset="-122"/>
                <a:cs typeface="宋体" panose="02010600030101010101" pitchFamily="2" charset="-122"/>
              </a:rPr>
              <a:t>）、门店库存</a:t>
            </a:r>
            <a:r>
              <a:rPr lang="en-US" altLang="zh-CN" sz="2000" b="0" u="none" strike="noStrike" noProof="1">
                <a:latin typeface="楷体" panose="02010609060101010101" charset="-122"/>
                <a:ea typeface="楷体" panose="02010609060101010101" charset="-122"/>
                <a:cs typeface="Times New Roman" panose="02020603050405020304" pitchFamily="18" charset="0"/>
              </a:rPr>
              <a:t>1800</a:t>
            </a:r>
            <a:r>
              <a:rPr lang="zh-CN" altLang="en-US" sz="2000" b="0" u="none" strike="noStrike" noProof="1">
                <a:latin typeface="楷体" panose="02010609060101010101" charset="-122"/>
                <a:ea typeface="楷体" panose="02010609060101010101" charset="-122"/>
                <a:cs typeface="宋体" panose="02010600030101010101" pitchFamily="2" charset="-122"/>
              </a:rPr>
              <a:t>万，均为现有门店调整目标。预计</a:t>
            </a:r>
            <a:r>
              <a:rPr lang="en-US" altLang="zh-CN" sz="2000" b="0" u="none" strike="noStrike" noProof="1">
                <a:latin typeface="楷体" panose="02010609060101010101" charset="-122"/>
                <a:ea typeface="楷体" panose="02010609060101010101" charset="-122"/>
                <a:cs typeface="Times New Roman" panose="02020603050405020304" pitchFamily="18" charset="0"/>
              </a:rPr>
              <a:t>17</a:t>
            </a:r>
            <a:r>
              <a:rPr lang="zh-CN" altLang="en-US" sz="2000" b="0" u="none" strike="noStrike" noProof="1">
                <a:latin typeface="楷体" panose="02010609060101010101" charset="-122"/>
                <a:ea typeface="楷体" panose="02010609060101010101" charset="-122"/>
                <a:cs typeface="宋体" panose="02010600030101010101" pitchFamily="2" charset="-122"/>
              </a:rPr>
              <a:t>年新开</a:t>
            </a:r>
            <a:r>
              <a:rPr lang="en-US" altLang="zh-CN" sz="2000" b="0" u="none" strike="noStrike" noProof="1">
                <a:latin typeface="楷体" panose="02010609060101010101" charset="-122"/>
                <a:ea typeface="楷体" panose="02010609060101010101" charset="-122"/>
                <a:cs typeface="Times New Roman" panose="02020603050405020304" pitchFamily="18" charset="0"/>
              </a:rPr>
              <a:t>20</a:t>
            </a:r>
            <a:r>
              <a:rPr lang="zh-CN" altLang="en-US" sz="2000" b="0" u="none" strike="noStrike" noProof="1">
                <a:latin typeface="楷体" panose="02010609060101010101" charset="-122"/>
                <a:ea typeface="楷体" panose="02010609060101010101" charset="-122"/>
                <a:cs typeface="宋体" panose="02010600030101010101" pitchFamily="2" charset="-122"/>
              </a:rPr>
              <a:t>家店将增加门店库存</a:t>
            </a:r>
            <a:r>
              <a:rPr lang="en-US" altLang="zh-CN" sz="2000" b="0" u="none" strike="noStrike" noProof="1">
                <a:latin typeface="楷体" panose="02010609060101010101" charset="-122"/>
                <a:ea typeface="楷体" panose="02010609060101010101" charset="-122"/>
                <a:cs typeface="Times New Roman" panose="02020603050405020304" pitchFamily="18" charset="0"/>
              </a:rPr>
              <a:t>700</a:t>
            </a:r>
            <a:r>
              <a:rPr lang="zh-CN" altLang="en-US" sz="2000" b="0" u="none" strike="noStrike" noProof="1">
                <a:latin typeface="楷体" panose="02010609060101010101" charset="-122"/>
                <a:ea typeface="楷体" panose="02010609060101010101" charset="-122"/>
                <a:cs typeface="宋体" panose="02010600030101010101" pitchFamily="2" charset="-122"/>
              </a:rPr>
              <a:t>万。</a:t>
            </a:r>
            <a:endParaRPr lang="zh-CN" altLang="en-US" sz="2000" b="0" u="none" strike="noStrike" noProof="1">
              <a:latin typeface="楷体" panose="02010609060101010101" charset="-122"/>
              <a:ea typeface="楷体" panose="02010609060101010101" charset="-122"/>
              <a:cs typeface="宋体" panose="02010600030101010101" pitchFamily="2" charset="-122"/>
            </a:endParaRPr>
          </a:p>
          <a:p>
            <a:pPr marL="0" indent="0" algn="l" fontAlgn="base"/>
            <a:r>
              <a:rPr lang="zh-CN" altLang="en-US" sz="2000" b="0" u="none" strike="noStrike" noProof="1">
                <a:latin typeface="楷体" panose="02010609060101010101" charset="-122"/>
                <a:ea typeface="楷体" panose="02010609060101010101" charset="-122"/>
                <a:cs typeface="宋体" panose="02010600030101010101" pitchFamily="2" charset="-122"/>
              </a:rPr>
              <a:t>  具体措施：</a:t>
            </a:r>
            <a:endParaRPr lang="zh-CN" altLang="en-US" sz="2000" b="0" u="none" strike="noStrike" noProof="1">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b="0" u="none" strike="noStrike" noProof="1">
                <a:latin typeface="楷体" panose="02010609060101010101" charset="-122"/>
                <a:ea typeface="楷体" panose="02010609060101010101" charset="-122"/>
                <a:cs typeface="宋体" panose="02010600030101010101" pitchFamily="2" charset="-122"/>
              </a:rPr>
              <a:t>  A</a:t>
            </a:r>
            <a:r>
              <a:rPr lang="zh-CN" altLang="en-US" sz="2000" b="0" u="none" strike="noStrike" noProof="1">
                <a:latin typeface="楷体" panose="02010609060101010101" charset="-122"/>
                <a:ea typeface="楷体" panose="02010609060101010101" charset="-122"/>
                <a:cs typeface="宋体" panose="02010600030101010101" pitchFamily="2" charset="-122"/>
              </a:rPr>
              <a:t>、合理调整上、下限（已于</a:t>
            </a:r>
            <a:r>
              <a:rPr lang="en-US" altLang="zh-CN" sz="2000" b="0" u="none" strike="noStrike" noProof="1">
                <a:latin typeface="楷体" panose="02010609060101010101" charset="-122"/>
                <a:ea typeface="楷体" panose="02010609060101010101" charset="-122"/>
                <a:cs typeface="Times New Roman" panose="02020603050405020304" pitchFamily="18" charset="0"/>
              </a:rPr>
              <a:t>12.06</a:t>
            </a:r>
            <a:r>
              <a:rPr lang="zh-CN" altLang="en-US" sz="2000" b="0" u="none" strike="noStrike" noProof="1">
                <a:latin typeface="楷体" panose="02010609060101010101" charset="-122"/>
                <a:ea typeface="楷体" panose="02010609060101010101" charset="-122"/>
                <a:cs typeface="宋体" panose="02010600030101010101" pitchFamily="2" charset="-122"/>
              </a:rPr>
              <a:t>日调整，观察一个月）；</a:t>
            </a:r>
            <a:endParaRPr lang="zh-CN" altLang="en-US" sz="2000" b="0" u="none" strike="noStrike" noProof="1">
              <a:latin typeface="楷体" panose="02010609060101010101" charset="-122"/>
              <a:ea typeface="楷体" panose="02010609060101010101" charset="-122"/>
              <a:cs typeface="宋体" panose="02010600030101010101" pitchFamily="2" charset="-122"/>
            </a:endParaRPr>
          </a:p>
          <a:p>
            <a:pPr marL="0" indent="0" algn="l" fontAlgn="base"/>
            <a:r>
              <a:rPr lang="zh-CN" altLang="en-US" sz="2000" b="0" u="none" strike="noStrike" noProof="1">
                <a:latin typeface="楷体" panose="02010609060101010101" charset="-122"/>
                <a:ea typeface="楷体" panose="02010609060101010101" charset="-122"/>
                <a:cs typeface="宋体" panose="02010600030101010101" pitchFamily="2" charset="-122"/>
              </a:rPr>
              <a:t>  </a:t>
            </a:r>
            <a:r>
              <a:rPr lang="en-US" altLang="zh-CN" sz="2000" b="0" u="none" strike="noStrike" noProof="1">
                <a:latin typeface="楷体" panose="02010609060101010101" charset="-122"/>
                <a:ea typeface="楷体" panose="02010609060101010101" charset="-122"/>
                <a:cs typeface="宋体" panose="02010600030101010101" pitchFamily="2" charset="-122"/>
              </a:rPr>
              <a:t>B</a:t>
            </a:r>
            <a:r>
              <a:rPr lang="zh-CN" altLang="en-US" sz="2000" b="0" u="none" strike="noStrike" noProof="1">
                <a:latin typeface="楷体" panose="02010609060101010101" charset="-122"/>
                <a:ea typeface="楷体" panose="02010609060101010101" charset="-122"/>
                <a:cs typeface="宋体" panose="02010600030101010101" pitchFamily="2" charset="-122"/>
              </a:rPr>
              <a:t>、保持勤进快销，仓库保持全公司销售的</a:t>
            </a:r>
            <a:r>
              <a:rPr lang="en-US" altLang="zh-CN" sz="2000" b="0" u="none" strike="noStrike" noProof="1">
                <a:latin typeface="楷体" panose="02010609060101010101" charset="-122"/>
                <a:ea typeface="楷体" panose="02010609060101010101" charset="-122"/>
                <a:cs typeface="Times New Roman" panose="02020603050405020304" pitchFamily="18" charset="0"/>
              </a:rPr>
              <a:t>20</a:t>
            </a:r>
            <a:r>
              <a:rPr lang="zh-CN" altLang="en-US" sz="2000" b="0" u="none" strike="noStrike" noProof="1">
                <a:latin typeface="楷体" panose="02010609060101010101" charset="-122"/>
                <a:ea typeface="楷体" panose="02010609060101010101" charset="-122"/>
                <a:cs typeface="宋体" panose="02010600030101010101" pitchFamily="2" charset="-122"/>
              </a:rPr>
              <a:t>天库存（具体算法）；</a:t>
            </a:r>
            <a:endParaRPr lang="zh-CN" altLang="en-US" sz="2000" b="0" u="none" strike="noStrike" noProof="1">
              <a:latin typeface="楷体" panose="02010609060101010101" charset="-122"/>
              <a:ea typeface="楷体" panose="02010609060101010101" charset="-122"/>
              <a:cs typeface="宋体" panose="02010600030101010101" pitchFamily="2" charset="-122"/>
            </a:endParaRPr>
          </a:p>
          <a:p>
            <a:pPr marL="0" indent="0" algn="l" fontAlgn="base"/>
            <a:r>
              <a:rPr lang="zh-CN" altLang="en-US" sz="2000" b="0" u="none" strike="noStrike" noProof="1">
                <a:latin typeface="楷体" panose="02010609060101010101" charset="-122"/>
                <a:ea typeface="楷体" panose="02010609060101010101" charset="-122"/>
                <a:cs typeface="宋体" panose="02010600030101010101" pitchFamily="2" charset="-122"/>
              </a:rPr>
              <a:t>  </a:t>
            </a:r>
            <a:r>
              <a:rPr lang="en-US" altLang="zh-CN" sz="2000" b="0" u="none" strike="noStrike" noProof="1">
                <a:latin typeface="楷体" panose="02010609060101010101" charset="-122"/>
                <a:ea typeface="楷体" panose="02010609060101010101" charset="-122"/>
                <a:cs typeface="宋体" panose="02010600030101010101" pitchFamily="2" charset="-122"/>
              </a:rPr>
              <a:t>C</a:t>
            </a:r>
            <a:r>
              <a:rPr lang="zh-CN" altLang="en-US" sz="2000" b="0" u="none" strike="noStrike" noProof="1">
                <a:latin typeface="楷体" panose="02010609060101010101" charset="-122"/>
                <a:ea typeface="楷体" panose="02010609060101010101" charset="-122"/>
                <a:cs typeface="宋体" panose="02010600030101010101" pitchFamily="2" charset="-122"/>
              </a:rPr>
              <a:t>、中心铺货时增加店间调剂环节，既解决库存问题也解决部分门店滞销问题，提高周转速度（除新品铺货外其余铺货先查询市区门店库存，可先行店间调拨的先调拨再铺货）。</a:t>
            </a:r>
            <a:endParaRPr lang="zh-CN" altLang="en-US" sz="2000" strike="noStrike" noProof="1">
              <a:latin typeface="楷体" panose="02010609060101010101" charset="-122"/>
              <a:ea typeface="楷体" panose="0201060906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p:cxnSp>
        <p:nvCxnSpPr>
          <p:cNvPr id="9218" name="直接连接符 9"/>
          <p:cNvCxnSpPr/>
          <p:nvPr/>
        </p:nvCxnSpPr>
        <p:spPr>
          <a:xfrm>
            <a:off x="12700" y="5037138"/>
            <a:ext cx="9140825" cy="1587"/>
          </a:xfrm>
          <a:prstGeom prst="line">
            <a:avLst/>
          </a:prstGeom>
          <a:ln w="12700" cap="flat" cmpd="sng">
            <a:solidFill>
              <a:srgbClr val="C00000"/>
            </a:solidFill>
            <a:prstDash val="solid"/>
            <a:round/>
            <a:headEnd type="none" w="med" len="med"/>
            <a:tailEnd type="none" w="med" len="med"/>
          </a:ln>
        </p:spPr>
      </p:cxnSp>
      <p:grpSp>
        <p:nvGrpSpPr>
          <p:cNvPr id="9219" name="Group 9"/>
          <p:cNvGrpSpPr/>
          <p:nvPr/>
        </p:nvGrpSpPr>
        <p:grpSpPr>
          <a:xfrm>
            <a:off x="12700" y="541338"/>
            <a:ext cx="4140200" cy="168275"/>
            <a:chOff x="0" y="0"/>
            <a:chExt cx="2086" cy="45"/>
          </a:xfrm>
        </p:grpSpPr>
        <p:cxnSp>
          <p:nvCxnSpPr>
            <p:cNvPr id="9220" name="直接连接符 18"/>
            <p:cNvCxnSpPr/>
            <p:nvPr/>
          </p:nvCxnSpPr>
          <p:spPr>
            <a:xfrm flipH="1">
              <a:off x="135" y="24"/>
              <a:ext cx="1951" cy="0"/>
            </a:xfrm>
            <a:prstGeom prst="line">
              <a:avLst/>
            </a:prstGeom>
            <a:ln w="10000" cap="flat" cmpd="sng">
              <a:solidFill>
                <a:srgbClr val="C00000"/>
              </a:solidFill>
              <a:prstDash val="solid"/>
              <a:round/>
              <a:headEnd type="none" w="med" len="med"/>
              <a:tailEnd type="none" w="med" len="med"/>
            </a:ln>
          </p:spPr>
        </p:cxnSp>
        <p:sp>
          <p:nvSpPr>
            <p:cNvPr id="9221" name="Rectangle 7"/>
            <p:cNvSpPr/>
            <p:nvPr/>
          </p:nvSpPr>
          <p:spPr>
            <a:xfrm>
              <a:off x="0" y="0"/>
              <a:ext cx="136" cy="45"/>
            </a:xfrm>
            <a:prstGeom prst="rect">
              <a:avLst/>
            </a:prstGeom>
            <a:solidFill>
              <a:srgbClr val="C00000"/>
            </a:solidFill>
            <a:ln w="9525">
              <a:noFill/>
            </a:ln>
          </p:spPr>
          <p:txBody>
            <a:bodyPr wrap="none" anchor="ctr"/>
            <a:p>
              <a:pPr lvl="0" indent="0"/>
              <a:endParaRPr lang="zh-CN" altLang="en-US" dirty="0">
                <a:latin typeface="Calibri" panose="020F0502020204030204" pitchFamily="34" charset="0"/>
                <a:ea typeface="宋体" panose="02010600030101010101" pitchFamily="2" charset="-122"/>
              </a:endParaRPr>
            </a:p>
          </p:txBody>
        </p:sp>
      </p:grpSp>
      <p:sp>
        <p:nvSpPr>
          <p:cNvPr id="9222" name="TextBox 10"/>
          <p:cNvSpPr txBox="1"/>
          <p:nvPr/>
        </p:nvSpPr>
        <p:spPr>
          <a:xfrm>
            <a:off x="3757613" y="5327650"/>
            <a:ext cx="2114550" cy="338138"/>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9223" name="直接连接符 26"/>
          <p:cNvCxnSpPr/>
          <p:nvPr/>
        </p:nvCxnSpPr>
        <p:spPr>
          <a:xfrm>
            <a:off x="3165475" y="5507038"/>
            <a:ext cx="576263" cy="0"/>
          </a:xfrm>
          <a:prstGeom prst="line">
            <a:avLst/>
          </a:prstGeom>
          <a:ln w="12700" cap="flat" cmpd="sng">
            <a:solidFill>
              <a:schemeClr val="bg1"/>
            </a:solidFill>
            <a:prstDash val="solid"/>
            <a:round/>
            <a:headEnd type="none" w="med" len="med"/>
            <a:tailEnd type="none" w="med" len="med"/>
          </a:ln>
        </p:spPr>
      </p:cxnSp>
      <p:cxnSp>
        <p:nvCxnSpPr>
          <p:cNvPr id="9224" name="直接连接符 28"/>
          <p:cNvCxnSpPr/>
          <p:nvPr/>
        </p:nvCxnSpPr>
        <p:spPr>
          <a:xfrm>
            <a:off x="5735638" y="5497513"/>
            <a:ext cx="576262" cy="0"/>
          </a:xfrm>
          <a:prstGeom prst="line">
            <a:avLst/>
          </a:prstGeom>
          <a:ln w="12700" cap="flat" cmpd="sng">
            <a:solidFill>
              <a:schemeClr val="bg1"/>
            </a:solidFill>
            <a:prstDash val="solid"/>
            <a:round/>
            <a:headEnd type="none" w="med" len="med"/>
            <a:tailEnd type="none" w="med" len="med"/>
          </a:ln>
        </p:spPr>
      </p:cxnSp>
      <p:sp>
        <p:nvSpPr>
          <p:cNvPr id="6261" name="矩形 8"/>
          <p:cNvSpPr>
            <a:spLocks noChangeArrowheads="1"/>
          </p:cNvSpPr>
          <p:nvPr/>
        </p:nvSpPr>
        <p:spPr bwMode="auto">
          <a:xfrm>
            <a:off x="3175" y="5299075"/>
            <a:ext cx="9144000" cy="417513"/>
          </a:xfrm>
          <a:prstGeom prst="rect">
            <a:avLst/>
          </a:prstGeom>
          <a:solidFill>
            <a:srgbClr val="C00000"/>
          </a:solidFill>
          <a:ln w="9525">
            <a:noFill/>
            <a:miter lim="800000"/>
          </a:ln>
          <a:effectLst>
            <a:outerShdw dist="12700" dir="8100000" sy="-23000" kx="800382" algn="br" rotWithShape="0">
              <a:srgbClr val="000000">
                <a:alpha val="14999"/>
              </a:srgbClr>
            </a:outerShdw>
          </a:effectLst>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800" b="1" i="0" u="none" strike="noStrike" kern="1200" cap="none" spc="0" normalizeH="0" baseline="0" noProof="0">
                <a:ln>
                  <a:noFill/>
                </a:ln>
                <a:solidFill>
                  <a:srgbClr val="FFFFFF"/>
                </a:solidFill>
                <a:effectLst/>
                <a:uLnTx/>
                <a:uFillTx/>
                <a:latin typeface="Arial Unicode MS" panose="020B0604020202020204" pitchFamily="34" charset="-122"/>
                <a:ea typeface="Arial Unicode MS" panose="020B0604020202020204" pitchFamily="34" charset="-122"/>
                <a:cs typeface="Arial Unicode MS" panose="020B0604020202020204" pitchFamily="34" charset="-122"/>
              </a:rPr>
              <a:t>     </a:t>
            </a:r>
            <a:endParaRPr kumimoji="0" lang="zh-CN" altLang="en-US" sz="2000" b="1" i="1" u="none" strike="noStrike" kern="1200" cap="none" spc="0" normalizeH="0" baseline="0" noProof="0">
              <a:ln>
                <a:noFill/>
              </a:ln>
              <a:solidFill>
                <a:srgbClr val="FFFFFF"/>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
        <p:nvSpPr>
          <p:cNvPr id="9226" name="TextBox 10"/>
          <p:cNvSpPr txBox="1"/>
          <p:nvPr/>
        </p:nvSpPr>
        <p:spPr>
          <a:xfrm>
            <a:off x="3910013" y="5322888"/>
            <a:ext cx="2114550" cy="336550"/>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9227" name="直接连接符 26"/>
          <p:cNvCxnSpPr/>
          <p:nvPr/>
        </p:nvCxnSpPr>
        <p:spPr>
          <a:xfrm>
            <a:off x="3317875" y="5503863"/>
            <a:ext cx="576263" cy="0"/>
          </a:xfrm>
          <a:prstGeom prst="line">
            <a:avLst/>
          </a:prstGeom>
          <a:ln w="12700" cap="flat" cmpd="sng">
            <a:solidFill>
              <a:schemeClr val="bg1"/>
            </a:solidFill>
            <a:prstDash val="solid"/>
            <a:round/>
            <a:headEnd type="none" w="med" len="med"/>
            <a:tailEnd type="none" w="med" len="med"/>
          </a:ln>
        </p:spPr>
      </p:cxnSp>
      <p:cxnSp>
        <p:nvCxnSpPr>
          <p:cNvPr id="9228" name="直接连接符 28"/>
          <p:cNvCxnSpPr/>
          <p:nvPr/>
        </p:nvCxnSpPr>
        <p:spPr>
          <a:xfrm>
            <a:off x="5888038" y="5494338"/>
            <a:ext cx="576262" cy="0"/>
          </a:xfrm>
          <a:prstGeom prst="line">
            <a:avLst/>
          </a:prstGeom>
          <a:ln w="12700" cap="flat" cmpd="sng">
            <a:solidFill>
              <a:schemeClr val="bg1"/>
            </a:solidFill>
            <a:prstDash val="solid"/>
            <a:round/>
            <a:headEnd type="none" w="med" len="med"/>
            <a:tailEnd type="none" w="med" len="med"/>
          </a:ln>
        </p:spPr>
      </p:cxnSp>
      <p:sp>
        <p:nvSpPr>
          <p:cNvPr id="6265" name="TextBox 30"/>
          <p:cNvSpPr txBox="1">
            <a:spLocks noChangeArrowheads="1"/>
          </p:cNvSpPr>
          <p:nvPr/>
        </p:nvSpPr>
        <p:spPr bwMode="auto">
          <a:xfrm>
            <a:off x="8099425" y="5321300"/>
            <a:ext cx="865188" cy="396875"/>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TAIJI</a:t>
            </a:r>
            <a:endParaRPr kumimoji="0" lang="zh-CN" alt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100" name="文本框 99"/>
          <p:cNvSpPr txBox="1"/>
          <p:nvPr/>
        </p:nvSpPr>
        <p:spPr>
          <a:xfrm>
            <a:off x="391795" y="633095"/>
            <a:ext cx="8573133" cy="5242558"/>
          </a:xfrm>
          <a:prstGeom prst="rect">
            <a:avLst/>
          </a:prstGeom>
          <a:noFill/>
          <a:ln w="9525">
            <a:noFill/>
          </a:ln>
        </p:spPr>
        <p:txBody>
          <a:bodyPr wrap="square">
            <a:spAutoFit/>
          </a:bodyPr>
          <a:p>
            <a:pPr marL="0" indent="0" algn="l" fontAlgn="base"/>
            <a:r>
              <a:rPr lang="en-US" altLang="zh-CN" b="0" u="none" strike="noStrike" noProof="1">
                <a:ln w="22225">
                  <a:solidFill>
                    <a:schemeClr val="accent2"/>
                  </a:solidFill>
                  <a:prstDash val="solid"/>
                </a:ln>
                <a:solidFill>
                  <a:schemeClr val="accent2">
                    <a:lumMod val="40000"/>
                    <a:lumOff val="60000"/>
                  </a:schemeClr>
                </a:solidFill>
                <a:effectLst/>
                <a:latin typeface="宋体" panose="02010600030101010101" pitchFamily="2" charset="-122"/>
                <a:ea typeface="宋体" panose="02010600030101010101" pitchFamily="2" charset="-122"/>
                <a:cs typeface="宋体" panose="02010600030101010101" pitchFamily="2" charset="-122"/>
              </a:rPr>
              <a:t>  </a:t>
            </a:r>
            <a:r>
              <a:rPr lang="en-US" altLang="zh-CN"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en-US" altLang="zh-CN"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zh-CN" altLang="en-US"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四、</a:t>
            </a:r>
            <a:r>
              <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到货率考核</a:t>
            </a:r>
            <a:r>
              <a:rPr lang="zh-CN" altLang="en-US" sz="2400" b="1"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sym typeface="+mn-ea"/>
              </a:rPr>
              <a:t>（采购）</a:t>
            </a:r>
            <a:r>
              <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endPar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2017计划按单店关注到货率，按月计算单店到货率达到85%，全公司综合到货率达到90%（均含数量和品规）</a:t>
            </a:r>
            <a:r>
              <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endPar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具体措施：</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A、按片区落实到人头，每人关注一个片区。每天下班前在群里发数据，当天未达成的立即分析原因并找出解决办法；</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B、与三方物流保持畅通，及时跟进货品上架及账实相符情况；</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C、活动单品及季节性团购产品预先备货。</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zh-CN" altLang="en-US" sz="2000" u="none" strike="noStrike" noProof="1">
                <a:ln w="22225">
                  <a:solidFill>
                    <a:schemeClr val="accent2"/>
                  </a:solidFill>
                  <a:prstDash val="solid"/>
                </a:ln>
                <a:solidFill>
                  <a:srgbClr val="FF0000"/>
                </a:solidFill>
                <a:effectLst/>
                <a:latin typeface="楷体" panose="02010609060101010101" charset="-122"/>
                <a:ea typeface="楷体" panose="02010609060101010101" charset="-122"/>
                <a:cs typeface="宋体" panose="02010600030101010101" pitchFamily="2" charset="-122"/>
              </a:rPr>
              <a:t>                               </a:t>
            </a:r>
            <a:endParaRPr lang="zh-CN" altLang="en-US" sz="2000" u="none" strike="noStrike" noProof="1">
              <a:ln w="22225">
                <a:solidFill>
                  <a:schemeClr val="accent2"/>
                </a:solidFill>
                <a:prstDash val="solid"/>
              </a:ln>
              <a:solidFill>
                <a:srgbClr val="FF0000"/>
              </a:solidFill>
              <a:effectLst/>
              <a:latin typeface="楷体" panose="02010609060101010101" charset="-122"/>
              <a:ea typeface="楷体" panose="02010609060101010101" charset="-122"/>
              <a:cs typeface="宋体" panose="02010600030101010101" pitchFamily="2" charset="-122"/>
            </a:endParaRPr>
          </a:p>
          <a:p>
            <a:pPr marL="0" indent="0" algn="l" fontAlgn="base"/>
            <a:r>
              <a:rPr lang="zh-CN" altLang="en-US" sz="24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r>
              <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endPar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9231" name="文本框 1"/>
          <p:cNvSpPr txBox="1"/>
          <p:nvPr/>
        </p:nvSpPr>
        <p:spPr>
          <a:xfrm>
            <a:off x="392113" y="176213"/>
            <a:ext cx="4471987" cy="457200"/>
          </a:xfrm>
          <a:prstGeom prst="rect">
            <a:avLst/>
          </a:prstGeom>
          <a:noFill/>
          <a:ln w="9525">
            <a:noFill/>
          </a:ln>
        </p:spPr>
        <p:txBody>
          <a:bodyPr wrap="none" anchor="t">
            <a:spAutoFit/>
          </a:bodyPr>
          <a:p>
            <a:pPr lvl="0" indent="0"/>
            <a:r>
              <a:rPr lang="en-US" altLang="zh-CN" sz="2400" b="1">
                <a:solidFill>
                  <a:srgbClr val="FF0000"/>
                </a:solidFill>
                <a:latin typeface="楷体" panose="02010609060101010101" charset="-122"/>
                <a:ea typeface="楷体" panose="02010609060101010101" charset="-122"/>
                <a:sym typeface="华文楷体" panose="02010600040101010101" pitchFamily="2" charset="-122"/>
              </a:rPr>
              <a:t>2017</a:t>
            </a:r>
            <a:r>
              <a:rPr lang="zh-CN" altLang="en-US" sz="2400" b="1">
                <a:solidFill>
                  <a:srgbClr val="FF0000"/>
                </a:solidFill>
                <a:latin typeface="楷体" panose="02010609060101010101" charset="-122"/>
                <a:ea typeface="楷体" panose="02010609060101010101" charset="-122"/>
                <a:sym typeface="华文楷体" panose="02010600040101010101" pitchFamily="2" charset="-122"/>
              </a:rPr>
              <a:t>年工作计划：</a:t>
            </a:r>
            <a:r>
              <a:rPr lang="zh-CN" altLang="en-US" b="1">
                <a:solidFill>
                  <a:srgbClr val="FF0000"/>
                </a:solidFill>
                <a:latin typeface="楷体" panose="02010609060101010101" charset="-122"/>
                <a:ea typeface="楷体" panose="02010609060101010101" charset="-122"/>
                <a:sym typeface="华文楷体" panose="02010600040101010101" pitchFamily="2" charset="-122"/>
              </a:rPr>
              <a:t>（五项重点阐述）</a:t>
            </a:r>
            <a:endParaRPr lang="zh-CN" altLang="en-US">
              <a:latin typeface="Arial" panose="020B0604020202020204" pitchFamily="34" charset="0"/>
              <a:ea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p:cxnSp>
        <p:nvCxnSpPr>
          <p:cNvPr id="10242" name="直接连接符 9"/>
          <p:cNvCxnSpPr/>
          <p:nvPr/>
        </p:nvCxnSpPr>
        <p:spPr>
          <a:xfrm>
            <a:off x="12700" y="5037138"/>
            <a:ext cx="9140825" cy="1587"/>
          </a:xfrm>
          <a:prstGeom prst="line">
            <a:avLst/>
          </a:prstGeom>
          <a:ln w="12700" cap="flat" cmpd="sng">
            <a:solidFill>
              <a:srgbClr val="C00000"/>
            </a:solidFill>
            <a:prstDash val="solid"/>
            <a:round/>
            <a:headEnd type="none" w="med" len="med"/>
            <a:tailEnd type="none" w="med" len="med"/>
          </a:ln>
        </p:spPr>
      </p:cxnSp>
      <p:grpSp>
        <p:nvGrpSpPr>
          <p:cNvPr id="10243" name="Group 9"/>
          <p:cNvGrpSpPr/>
          <p:nvPr/>
        </p:nvGrpSpPr>
        <p:grpSpPr>
          <a:xfrm>
            <a:off x="12700" y="541338"/>
            <a:ext cx="4140200" cy="168275"/>
            <a:chOff x="0" y="0"/>
            <a:chExt cx="2086" cy="45"/>
          </a:xfrm>
        </p:grpSpPr>
        <p:cxnSp>
          <p:nvCxnSpPr>
            <p:cNvPr id="10244" name="直接连接符 18"/>
            <p:cNvCxnSpPr/>
            <p:nvPr/>
          </p:nvCxnSpPr>
          <p:spPr>
            <a:xfrm flipH="1">
              <a:off x="135" y="24"/>
              <a:ext cx="1951" cy="0"/>
            </a:xfrm>
            <a:prstGeom prst="line">
              <a:avLst/>
            </a:prstGeom>
            <a:ln w="10000" cap="flat" cmpd="sng">
              <a:solidFill>
                <a:srgbClr val="C00000"/>
              </a:solidFill>
              <a:prstDash val="solid"/>
              <a:round/>
              <a:headEnd type="none" w="med" len="med"/>
              <a:tailEnd type="none" w="med" len="med"/>
            </a:ln>
          </p:spPr>
        </p:cxnSp>
        <p:sp>
          <p:nvSpPr>
            <p:cNvPr id="10245" name="Rectangle 7"/>
            <p:cNvSpPr/>
            <p:nvPr/>
          </p:nvSpPr>
          <p:spPr>
            <a:xfrm>
              <a:off x="0" y="0"/>
              <a:ext cx="136" cy="45"/>
            </a:xfrm>
            <a:prstGeom prst="rect">
              <a:avLst/>
            </a:prstGeom>
            <a:solidFill>
              <a:srgbClr val="C00000"/>
            </a:solidFill>
            <a:ln w="9525">
              <a:noFill/>
            </a:ln>
          </p:spPr>
          <p:txBody>
            <a:bodyPr wrap="none" anchor="ctr"/>
            <a:p>
              <a:pPr lvl="0" indent="0"/>
              <a:endParaRPr lang="zh-CN" altLang="en-US" dirty="0">
                <a:latin typeface="Calibri" panose="020F0502020204030204" pitchFamily="34" charset="0"/>
                <a:ea typeface="宋体" panose="02010600030101010101" pitchFamily="2" charset="-122"/>
              </a:endParaRPr>
            </a:p>
          </p:txBody>
        </p:sp>
      </p:grpSp>
      <p:sp>
        <p:nvSpPr>
          <p:cNvPr id="10246" name="TextBox 10"/>
          <p:cNvSpPr txBox="1"/>
          <p:nvPr/>
        </p:nvSpPr>
        <p:spPr>
          <a:xfrm>
            <a:off x="3757613" y="5327650"/>
            <a:ext cx="2114550" cy="338138"/>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10247" name="直接连接符 26"/>
          <p:cNvCxnSpPr/>
          <p:nvPr/>
        </p:nvCxnSpPr>
        <p:spPr>
          <a:xfrm>
            <a:off x="3165475" y="5507038"/>
            <a:ext cx="576263" cy="0"/>
          </a:xfrm>
          <a:prstGeom prst="line">
            <a:avLst/>
          </a:prstGeom>
          <a:ln w="12700" cap="flat" cmpd="sng">
            <a:solidFill>
              <a:schemeClr val="bg1"/>
            </a:solidFill>
            <a:prstDash val="solid"/>
            <a:round/>
            <a:headEnd type="none" w="med" len="med"/>
            <a:tailEnd type="none" w="med" len="med"/>
          </a:ln>
        </p:spPr>
      </p:cxnSp>
      <p:cxnSp>
        <p:nvCxnSpPr>
          <p:cNvPr id="10248" name="直接连接符 28"/>
          <p:cNvCxnSpPr/>
          <p:nvPr/>
        </p:nvCxnSpPr>
        <p:spPr>
          <a:xfrm>
            <a:off x="5735638" y="5497513"/>
            <a:ext cx="576262" cy="0"/>
          </a:xfrm>
          <a:prstGeom prst="line">
            <a:avLst/>
          </a:prstGeom>
          <a:ln w="12700" cap="flat" cmpd="sng">
            <a:solidFill>
              <a:schemeClr val="bg1"/>
            </a:solidFill>
            <a:prstDash val="solid"/>
            <a:round/>
            <a:headEnd type="none" w="med" len="med"/>
            <a:tailEnd type="none" w="med" len="med"/>
          </a:ln>
        </p:spPr>
      </p:cxnSp>
      <p:sp>
        <p:nvSpPr>
          <p:cNvPr id="6261" name="矩形 8"/>
          <p:cNvSpPr>
            <a:spLocks noChangeArrowheads="1"/>
          </p:cNvSpPr>
          <p:nvPr/>
        </p:nvSpPr>
        <p:spPr bwMode="auto">
          <a:xfrm>
            <a:off x="3175" y="5299075"/>
            <a:ext cx="9144000" cy="417513"/>
          </a:xfrm>
          <a:prstGeom prst="rect">
            <a:avLst/>
          </a:prstGeom>
          <a:solidFill>
            <a:srgbClr val="C00000"/>
          </a:solidFill>
          <a:ln w="9525">
            <a:noFill/>
            <a:miter lim="800000"/>
          </a:ln>
          <a:effectLst>
            <a:outerShdw dist="12700" dir="8100000" sy="-23000" kx="800382" algn="br" rotWithShape="0">
              <a:srgbClr val="000000">
                <a:alpha val="14999"/>
              </a:srgbClr>
            </a:outerShdw>
          </a:effectLst>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800" b="1" i="0" u="none" strike="noStrike" kern="1200" cap="none" spc="0" normalizeH="0" baseline="0" noProof="0">
                <a:ln>
                  <a:noFill/>
                </a:ln>
                <a:solidFill>
                  <a:srgbClr val="FFFFFF"/>
                </a:solidFill>
                <a:effectLst/>
                <a:uLnTx/>
                <a:uFillTx/>
                <a:latin typeface="Arial Unicode MS" panose="020B0604020202020204" pitchFamily="34" charset="-122"/>
                <a:ea typeface="Arial Unicode MS" panose="020B0604020202020204" pitchFamily="34" charset="-122"/>
                <a:cs typeface="Arial Unicode MS" panose="020B0604020202020204" pitchFamily="34" charset="-122"/>
              </a:rPr>
              <a:t>     </a:t>
            </a:r>
            <a:endParaRPr kumimoji="0" lang="zh-CN" altLang="en-US" sz="2000" b="1" i="1" u="none" strike="noStrike" kern="1200" cap="none" spc="0" normalizeH="0" baseline="0" noProof="0">
              <a:ln>
                <a:noFill/>
              </a:ln>
              <a:solidFill>
                <a:srgbClr val="FFFFFF"/>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
        <p:nvSpPr>
          <p:cNvPr id="10250" name="TextBox 10"/>
          <p:cNvSpPr txBox="1"/>
          <p:nvPr/>
        </p:nvSpPr>
        <p:spPr>
          <a:xfrm>
            <a:off x="3910013" y="5322888"/>
            <a:ext cx="2114550" cy="336550"/>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10251" name="直接连接符 26"/>
          <p:cNvCxnSpPr/>
          <p:nvPr/>
        </p:nvCxnSpPr>
        <p:spPr>
          <a:xfrm>
            <a:off x="3317875" y="5503863"/>
            <a:ext cx="576263" cy="0"/>
          </a:xfrm>
          <a:prstGeom prst="line">
            <a:avLst/>
          </a:prstGeom>
          <a:ln w="12700" cap="flat" cmpd="sng">
            <a:solidFill>
              <a:schemeClr val="bg1"/>
            </a:solidFill>
            <a:prstDash val="solid"/>
            <a:round/>
            <a:headEnd type="none" w="med" len="med"/>
            <a:tailEnd type="none" w="med" len="med"/>
          </a:ln>
        </p:spPr>
      </p:cxnSp>
      <p:cxnSp>
        <p:nvCxnSpPr>
          <p:cNvPr id="10252" name="直接连接符 28"/>
          <p:cNvCxnSpPr/>
          <p:nvPr/>
        </p:nvCxnSpPr>
        <p:spPr>
          <a:xfrm>
            <a:off x="5888038" y="5494338"/>
            <a:ext cx="576262" cy="0"/>
          </a:xfrm>
          <a:prstGeom prst="line">
            <a:avLst/>
          </a:prstGeom>
          <a:ln w="12700" cap="flat" cmpd="sng">
            <a:solidFill>
              <a:schemeClr val="bg1"/>
            </a:solidFill>
            <a:prstDash val="solid"/>
            <a:round/>
            <a:headEnd type="none" w="med" len="med"/>
            <a:tailEnd type="none" w="med" len="med"/>
          </a:ln>
        </p:spPr>
      </p:cxnSp>
      <p:sp>
        <p:nvSpPr>
          <p:cNvPr id="6265" name="TextBox 30"/>
          <p:cNvSpPr txBox="1">
            <a:spLocks noChangeArrowheads="1"/>
          </p:cNvSpPr>
          <p:nvPr/>
        </p:nvSpPr>
        <p:spPr bwMode="auto">
          <a:xfrm>
            <a:off x="8099425" y="5321300"/>
            <a:ext cx="865188" cy="396875"/>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TAIJI</a:t>
            </a:r>
            <a:endParaRPr kumimoji="0" lang="zh-CN" alt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100" name="文本框 99"/>
          <p:cNvSpPr txBox="1"/>
          <p:nvPr/>
        </p:nvSpPr>
        <p:spPr>
          <a:xfrm>
            <a:off x="282575" y="403224"/>
            <a:ext cx="8682986" cy="5730240"/>
          </a:xfrm>
          <a:prstGeom prst="rect">
            <a:avLst/>
          </a:prstGeom>
          <a:noFill/>
          <a:ln w="9525">
            <a:noFill/>
          </a:ln>
        </p:spPr>
        <p:txBody>
          <a:bodyPr wrap="square">
            <a:spAutoFit/>
          </a:bodyPr>
          <a:p>
            <a:pPr marL="0" indent="0" algn="l" fontAlgn="base"/>
            <a:r>
              <a:rPr lang="en-US" altLang="zh-CN" b="0" u="none" strike="noStrike" noProof="1">
                <a:ln w="22225">
                  <a:solidFill>
                    <a:schemeClr val="accent2"/>
                  </a:solidFill>
                  <a:prstDash val="solid"/>
                </a:ln>
                <a:solidFill>
                  <a:schemeClr val="accent2">
                    <a:lumMod val="40000"/>
                    <a:lumOff val="60000"/>
                  </a:schemeClr>
                </a:solidFill>
                <a:effectLst/>
                <a:latin typeface="宋体" panose="02010600030101010101" pitchFamily="2" charset="-122"/>
                <a:ea typeface="宋体" panose="02010600030101010101" pitchFamily="2" charset="-122"/>
                <a:cs typeface="宋体" panose="02010600030101010101" pitchFamily="2" charset="-122"/>
              </a:rPr>
              <a:t>  </a:t>
            </a:r>
            <a:r>
              <a:rPr lang="en-US" altLang="zh-CN"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en-US" altLang="zh-CN"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zh-CN" altLang="en-US"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五、</a:t>
            </a:r>
            <a:r>
              <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销售与毛利</a:t>
            </a:r>
            <a:r>
              <a:rPr lang="zh-CN" altLang="en-US" sz="2400" b="1"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sym typeface="+mn-ea"/>
              </a:rPr>
              <a:t>（采购</a:t>
            </a:r>
            <a:r>
              <a:rPr lang="en-US" altLang="zh-CN" sz="2400" b="1"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sym typeface="+mn-ea"/>
              </a:rPr>
              <a:t>+</a:t>
            </a:r>
            <a:r>
              <a:rPr lang="zh-CN" altLang="en-US" sz="2400" b="1"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sym typeface="+mn-ea"/>
              </a:rPr>
              <a:t>营运）</a:t>
            </a:r>
            <a:r>
              <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endPar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4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a:t>
            </a:r>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2017年计划销售</a:t>
            </a:r>
            <a:r>
              <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2</a:t>
            </a:r>
            <a:r>
              <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亿元</a:t>
            </a:r>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，毛利率</a:t>
            </a:r>
            <a:r>
              <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33%，同比16年毛利率增加1.5% </a:t>
            </a:r>
            <a:r>
              <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具体措施：</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A</a:t>
            </a:r>
            <a:r>
              <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a:t>
            </a:r>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筛选出全公司动销差的高毛利商品，利用厂家资源到店贴柜培训，增加高毛利品种的销售。（按月进行，每月拉出动销最差前十的高毛品种）</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B、按不同季节、不同节日组织大型活动</a:t>
            </a:r>
            <a:r>
              <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（我将带领团队员工深入一线，亲临活动现场），由品类专</a:t>
            </a:r>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员提炼出</a:t>
            </a:r>
            <a:r>
              <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活动单品</a:t>
            </a:r>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征求营运(</a:t>
            </a:r>
            <a:r>
              <a:rPr lang="zh-CN" altLang="en-US"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各片区</a:t>
            </a:r>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）意见后执行。活动单品有较强的针对性，提升销售的同时提升毛利！</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C、通过每月协议单品的跟进，减少门店的滞销、效期商品，提升门店销售人员的信心，从而增强销售的主动性。</a:t>
            </a:r>
            <a:endParaRPr lang="en-US" altLang="zh-CN" sz="20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zh-CN" altLang="en-US" sz="24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r>
              <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endPar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10255" name="文本框 1"/>
          <p:cNvSpPr txBox="1"/>
          <p:nvPr/>
        </p:nvSpPr>
        <p:spPr>
          <a:xfrm>
            <a:off x="392113" y="176213"/>
            <a:ext cx="4471987" cy="457200"/>
          </a:xfrm>
          <a:prstGeom prst="rect">
            <a:avLst/>
          </a:prstGeom>
          <a:noFill/>
          <a:ln w="9525">
            <a:noFill/>
          </a:ln>
        </p:spPr>
        <p:txBody>
          <a:bodyPr wrap="none" anchor="t">
            <a:spAutoFit/>
          </a:bodyPr>
          <a:p>
            <a:pPr lvl="0" indent="0"/>
            <a:r>
              <a:rPr lang="en-US" altLang="zh-CN" sz="2400" b="1">
                <a:solidFill>
                  <a:srgbClr val="FF0000"/>
                </a:solidFill>
                <a:latin typeface="楷体" panose="02010609060101010101" charset="-122"/>
                <a:ea typeface="楷体" panose="02010609060101010101" charset="-122"/>
                <a:sym typeface="华文楷体" panose="02010600040101010101" pitchFamily="2" charset="-122"/>
              </a:rPr>
              <a:t>2017</a:t>
            </a:r>
            <a:r>
              <a:rPr lang="zh-CN" altLang="en-US" sz="2400" b="1">
                <a:solidFill>
                  <a:srgbClr val="FF0000"/>
                </a:solidFill>
                <a:latin typeface="楷体" panose="02010609060101010101" charset="-122"/>
                <a:ea typeface="楷体" panose="02010609060101010101" charset="-122"/>
                <a:sym typeface="华文楷体" panose="02010600040101010101" pitchFamily="2" charset="-122"/>
              </a:rPr>
              <a:t>年工作计划：</a:t>
            </a:r>
            <a:r>
              <a:rPr lang="zh-CN" altLang="en-US" b="1">
                <a:solidFill>
                  <a:srgbClr val="FF0000"/>
                </a:solidFill>
                <a:latin typeface="楷体" panose="02010609060101010101" charset="-122"/>
                <a:ea typeface="楷体" panose="02010609060101010101" charset="-122"/>
                <a:sym typeface="华文楷体" panose="02010600040101010101" pitchFamily="2" charset="-122"/>
              </a:rPr>
              <a:t>（五项重点阐述）</a:t>
            </a:r>
            <a:endParaRPr lang="zh-CN" altLang="en-US">
              <a:latin typeface="Arial" panose="020B0604020202020204" pitchFamily="34" charset="0"/>
              <a:ea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p:cxnSp>
        <p:nvCxnSpPr>
          <p:cNvPr id="11266" name="直接连接符 9"/>
          <p:cNvCxnSpPr/>
          <p:nvPr/>
        </p:nvCxnSpPr>
        <p:spPr>
          <a:xfrm>
            <a:off x="12700" y="5037138"/>
            <a:ext cx="9140825" cy="1587"/>
          </a:xfrm>
          <a:prstGeom prst="line">
            <a:avLst/>
          </a:prstGeom>
          <a:ln w="12700" cap="flat" cmpd="sng">
            <a:solidFill>
              <a:srgbClr val="C00000"/>
            </a:solidFill>
            <a:prstDash val="solid"/>
            <a:round/>
            <a:headEnd type="none" w="med" len="med"/>
            <a:tailEnd type="none" w="med" len="med"/>
          </a:ln>
        </p:spPr>
      </p:cxnSp>
      <p:grpSp>
        <p:nvGrpSpPr>
          <p:cNvPr id="11267" name="Group 9"/>
          <p:cNvGrpSpPr/>
          <p:nvPr/>
        </p:nvGrpSpPr>
        <p:grpSpPr>
          <a:xfrm>
            <a:off x="12700" y="541338"/>
            <a:ext cx="4140200" cy="168275"/>
            <a:chOff x="0" y="0"/>
            <a:chExt cx="2086" cy="45"/>
          </a:xfrm>
        </p:grpSpPr>
        <p:cxnSp>
          <p:nvCxnSpPr>
            <p:cNvPr id="11268" name="直接连接符 18"/>
            <p:cNvCxnSpPr/>
            <p:nvPr/>
          </p:nvCxnSpPr>
          <p:spPr>
            <a:xfrm flipH="1">
              <a:off x="135" y="24"/>
              <a:ext cx="1951" cy="0"/>
            </a:xfrm>
            <a:prstGeom prst="line">
              <a:avLst/>
            </a:prstGeom>
            <a:ln w="10000" cap="flat" cmpd="sng">
              <a:solidFill>
                <a:srgbClr val="C00000"/>
              </a:solidFill>
              <a:prstDash val="solid"/>
              <a:round/>
              <a:headEnd type="none" w="med" len="med"/>
              <a:tailEnd type="none" w="med" len="med"/>
            </a:ln>
          </p:spPr>
        </p:cxnSp>
        <p:sp>
          <p:nvSpPr>
            <p:cNvPr id="11269" name="Rectangle 7"/>
            <p:cNvSpPr/>
            <p:nvPr/>
          </p:nvSpPr>
          <p:spPr>
            <a:xfrm>
              <a:off x="0" y="0"/>
              <a:ext cx="136" cy="45"/>
            </a:xfrm>
            <a:prstGeom prst="rect">
              <a:avLst/>
            </a:prstGeom>
            <a:solidFill>
              <a:srgbClr val="C00000"/>
            </a:solidFill>
            <a:ln w="9525">
              <a:noFill/>
            </a:ln>
          </p:spPr>
          <p:txBody>
            <a:bodyPr wrap="none" anchor="ctr"/>
            <a:p>
              <a:pPr lvl="0" indent="0"/>
              <a:endParaRPr lang="zh-CN" altLang="en-US" dirty="0">
                <a:latin typeface="Calibri" panose="020F0502020204030204" pitchFamily="34" charset="0"/>
                <a:ea typeface="宋体" panose="02010600030101010101" pitchFamily="2" charset="-122"/>
              </a:endParaRPr>
            </a:p>
          </p:txBody>
        </p:sp>
      </p:grpSp>
      <p:sp>
        <p:nvSpPr>
          <p:cNvPr id="11270" name="TextBox 10"/>
          <p:cNvSpPr txBox="1"/>
          <p:nvPr/>
        </p:nvSpPr>
        <p:spPr>
          <a:xfrm>
            <a:off x="3757613" y="5327650"/>
            <a:ext cx="2114550" cy="338138"/>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11271" name="直接连接符 26"/>
          <p:cNvCxnSpPr/>
          <p:nvPr/>
        </p:nvCxnSpPr>
        <p:spPr>
          <a:xfrm>
            <a:off x="3165475" y="5507038"/>
            <a:ext cx="576263" cy="0"/>
          </a:xfrm>
          <a:prstGeom prst="line">
            <a:avLst/>
          </a:prstGeom>
          <a:ln w="12700" cap="flat" cmpd="sng">
            <a:solidFill>
              <a:schemeClr val="bg1"/>
            </a:solidFill>
            <a:prstDash val="solid"/>
            <a:round/>
            <a:headEnd type="none" w="med" len="med"/>
            <a:tailEnd type="none" w="med" len="med"/>
          </a:ln>
        </p:spPr>
      </p:cxnSp>
      <p:cxnSp>
        <p:nvCxnSpPr>
          <p:cNvPr id="11272" name="直接连接符 28"/>
          <p:cNvCxnSpPr/>
          <p:nvPr/>
        </p:nvCxnSpPr>
        <p:spPr>
          <a:xfrm>
            <a:off x="5735638" y="5497513"/>
            <a:ext cx="576262" cy="0"/>
          </a:xfrm>
          <a:prstGeom prst="line">
            <a:avLst/>
          </a:prstGeom>
          <a:ln w="12700" cap="flat" cmpd="sng">
            <a:solidFill>
              <a:schemeClr val="bg1"/>
            </a:solidFill>
            <a:prstDash val="solid"/>
            <a:round/>
            <a:headEnd type="none" w="med" len="med"/>
            <a:tailEnd type="none" w="med" len="med"/>
          </a:ln>
        </p:spPr>
      </p:cxnSp>
      <p:sp>
        <p:nvSpPr>
          <p:cNvPr id="6261" name="矩形 8"/>
          <p:cNvSpPr>
            <a:spLocks noChangeArrowheads="1"/>
          </p:cNvSpPr>
          <p:nvPr/>
        </p:nvSpPr>
        <p:spPr bwMode="auto">
          <a:xfrm>
            <a:off x="3175" y="5299075"/>
            <a:ext cx="9144000" cy="417513"/>
          </a:xfrm>
          <a:prstGeom prst="rect">
            <a:avLst/>
          </a:prstGeom>
          <a:solidFill>
            <a:srgbClr val="C00000"/>
          </a:solidFill>
          <a:ln w="9525">
            <a:noFill/>
            <a:miter lim="800000"/>
          </a:ln>
          <a:effectLst>
            <a:outerShdw dist="12700" dir="8100000" sy="-23000" kx="800382" algn="br" rotWithShape="0">
              <a:srgbClr val="000000">
                <a:alpha val="14999"/>
              </a:srgbClr>
            </a:outerShdw>
          </a:effectLst>
        </p:spPr>
        <p:txBody>
          <a:bodyPr anchor="ct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1800" b="1" i="0" u="none" strike="noStrike" kern="1200" cap="none" spc="0" normalizeH="0" baseline="0" noProof="0">
                <a:ln>
                  <a:noFill/>
                </a:ln>
                <a:solidFill>
                  <a:srgbClr val="FFFFFF"/>
                </a:solidFill>
                <a:effectLst/>
                <a:uLnTx/>
                <a:uFillTx/>
                <a:latin typeface="Arial Unicode MS" panose="020B0604020202020204" pitchFamily="34" charset="-122"/>
                <a:ea typeface="Arial Unicode MS" panose="020B0604020202020204" pitchFamily="34" charset="-122"/>
                <a:cs typeface="Arial Unicode MS" panose="020B0604020202020204" pitchFamily="34" charset="-122"/>
              </a:rPr>
              <a:t>     </a:t>
            </a:r>
            <a:endParaRPr kumimoji="0" lang="zh-CN" altLang="en-US" sz="2000" b="1" i="1" u="none" strike="noStrike" kern="1200" cap="none" spc="0" normalizeH="0" baseline="0" noProof="0">
              <a:ln>
                <a:noFill/>
              </a:ln>
              <a:solidFill>
                <a:srgbClr val="FFFFFF"/>
              </a:solidFill>
              <a:effectLst>
                <a:outerShdw blurRad="38100" dist="38100" dir="2700000" algn="tl">
                  <a:srgbClr val="000000"/>
                </a:outerShdw>
              </a:effectLst>
              <a:uLnTx/>
              <a:uFillTx/>
              <a:latin typeface="黑体" panose="02010600030101010101" pitchFamily="49" charset="-122"/>
              <a:ea typeface="黑体" panose="02010600030101010101" pitchFamily="49" charset="-122"/>
              <a:cs typeface="+mn-cs"/>
            </a:endParaRPr>
          </a:p>
        </p:txBody>
      </p:sp>
      <p:sp>
        <p:nvSpPr>
          <p:cNvPr id="11274" name="TextBox 10"/>
          <p:cNvSpPr txBox="1"/>
          <p:nvPr/>
        </p:nvSpPr>
        <p:spPr>
          <a:xfrm>
            <a:off x="3910013" y="5322888"/>
            <a:ext cx="2114550" cy="336550"/>
          </a:xfrm>
          <a:prstGeom prst="rect">
            <a:avLst/>
          </a:prstGeom>
          <a:noFill/>
          <a:ln w="9525">
            <a:noFill/>
          </a:ln>
        </p:spPr>
        <p:txBody>
          <a:bodyPr anchor="t">
            <a:spAutoFit/>
          </a:bodyPr>
          <a:p>
            <a:pPr lvl="0" indent="0"/>
            <a:r>
              <a:rPr lang="zh-CN" altLang="en-US" sz="1600" dirty="0">
                <a:solidFill>
                  <a:schemeClr val="bg1"/>
                </a:solidFill>
                <a:latin typeface="微软雅黑" panose="020B0503020204020204" pitchFamily="34" charset="-122"/>
                <a:ea typeface="微软雅黑" panose="020B0503020204020204" pitchFamily="34" charset="-122"/>
              </a:rPr>
              <a:t>健康世界   太极无限</a:t>
            </a:r>
            <a:endParaRPr lang="zh-CN" altLang="en-US" sz="1600" dirty="0">
              <a:solidFill>
                <a:schemeClr val="bg1"/>
              </a:solidFill>
              <a:latin typeface="微软雅黑" panose="020B0503020204020204" pitchFamily="34" charset="-122"/>
              <a:ea typeface="微软雅黑" panose="020B0503020204020204" pitchFamily="34" charset="-122"/>
            </a:endParaRPr>
          </a:p>
        </p:txBody>
      </p:sp>
      <p:cxnSp>
        <p:nvCxnSpPr>
          <p:cNvPr id="11275" name="直接连接符 26"/>
          <p:cNvCxnSpPr/>
          <p:nvPr/>
        </p:nvCxnSpPr>
        <p:spPr>
          <a:xfrm>
            <a:off x="3317875" y="5503863"/>
            <a:ext cx="576263" cy="0"/>
          </a:xfrm>
          <a:prstGeom prst="line">
            <a:avLst/>
          </a:prstGeom>
          <a:ln w="12700" cap="flat" cmpd="sng">
            <a:solidFill>
              <a:schemeClr val="bg1"/>
            </a:solidFill>
            <a:prstDash val="solid"/>
            <a:round/>
            <a:headEnd type="none" w="med" len="med"/>
            <a:tailEnd type="none" w="med" len="med"/>
          </a:ln>
        </p:spPr>
      </p:cxnSp>
      <p:cxnSp>
        <p:nvCxnSpPr>
          <p:cNvPr id="11276" name="直接连接符 28"/>
          <p:cNvCxnSpPr/>
          <p:nvPr/>
        </p:nvCxnSpPr>
        <p:spPr>
          <a:xfrm>
            <a:off x="5888038" y="5494338"/>
            <a:ext cx="576262" cy="0"/>
          </a:xfrm>
          <a:prstGeom prst="line">
            <a:avLst/>
          </a:prstGeom>
          <a:ln w="12700" cap="flat" cmpd="sng">
            <a:solidFill>
              <a:schemeClr val="bg1"/>
            </a:solidFill>
            <a:prstDash val="solid"/>
            <a:round/>
            <a:headEnd type="none" w="med" len="med"/>
            <a:tailEnd type="none" w="med" len="med"/>
          </a:ln>
        </p:spPr>
      </p:cxnSp>
      <p:sp>
        <p:nvSpPr>
          <p:cNvPr id="6265" name="TextBox 30"/>
          <p:cNvSpPr txBox="1">
            <a:spLocks noChangeArrowheads="1"/>
          </p:cNvSpPr>
          <p:nvPr/>
        </p:nvSpPr>
        <p:spPr bwMode="auto">
          <a:xfrm>
            <a:off x="8099425" y="5321300"/>
            <a:ext cx="865188" cy="396875"/>
          </a:xfrm>
          <a:prstGeom prst="rect">
            <a:avLst/>
          </a:prstGeom>
          <a:noFill/>
          <a:ln w="9525">
            <a:noFill/>
            <a:miter lim="800000"/>
          </a:ln>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rPr>
              <a:t>TAIJI</a:t>
            </a:r>
            <a:endParaRPr kumimoji="0" lang="zh-CN" altLang="en-US" sz="2000" b="1" i="0" u="none" strike="noStrike" kern="1200" cap="none" spc="0" normalizeH="0" baseline="0" noProof="0">
              <a:ln>
                <a:noFill/>
              </a:ln>
              <a:solidFill>
                <a:schemeClr val="bg1"/>
              </a:solidFill>
              <a:effectLst>
                <a:outerShdw blurRad="38100" dist="38100" dir="2700000" algn="tl">
                  <a:srgbClr val="C0C0C0"/>
                </a:outerShdw>
              </a:effectLst>
              <a:uLnTx/>
              <a:uFillTx/>
              <a:latin typeface="Arial" panose="020B0604020202020204" pitchFamily="34" charset="0"/>
              <a:ea typeface="宋体" panose="02010600030101010101" pitchFamily="2" charset="-122"/>
              <a:cs typeface="+mn-cs"/>
            </a:endParaRPr>
          </a:p>
        </p:txBody>
      </p:sp>
      <p:sp>
        <p:nvSpPr>
          <p:cNvPr id="100" name="文本框 99"/>
          <p:cNvSpPr txBox="1"/>
          <p:nvPr/>
        </p:nvSpPr>
        <p:spPr>
          <a:xfrm>
            <a:off x="150495" y="1160144"/>
            <a:ext cx="8814433" cy="4968240"/>
          </a:xfrm>
          <a:prstGeom prst="rect">
            <a:avLst/>
          </a:prstGeom>
          <a:noFill/>
          <a:ln w="9525">
            <a:noFill/>
          </a:ln>
        </p:spPr>
        <p:txBody>
          <a:bodyPr wrap="square">
            <a:spAutoFit/>
          </a:bodyPr>
          <a:p>
            <a:pPr marL="0" indent="0" algn="l" fontAlgn="base"/>
            <a:endParaRPr lang="en-US" altLang="zh-CN" sz="1600" u="none" strike="noStrike" noProof="1">
              <a:solidFill>
                <a:schemeClr val="tx1"/>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zh-CN" altLang="en-US" sz="28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以上是17年的五个重点计划，在计划里面无处不体现采购和营运的不可分割性，具体的考核细则与办法在提交领导审核后交由综合管理科于2017年1月内修订后出台。</a:t>
            </a:r>
            <a:endParaRPr lang="zh-CN" altLang="en-US" sz="28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zh-CN" altLang="en-US" sz="28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endParaRPr lang="zh-CN" altLang="en-US" sz="28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endParaRPr>
          </a:p>
          <a:p>
            <a:pPr marL="0" indent="0" algn="l" fontAlgn="base"/>
            <a:r>
              <a:rPr lang="zh-CN" altLang="en-US" sz="28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   我深深的相信通过我和我的团队一起历经多次蜕变后最终能达到1（采购）+1（营运）一定大于2（</a:t>
            </a:r>
            <a:r>
              <a:rPr lang="en-US" altLang="zh-CN" sz="28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2016</a:t>
            </a:r>
            <a:r>
              <a:rPr lang="zh-CN" altLang="en-US" sz="2800" b="1" u="none"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宋体" panose="02010600030101010101" pitchFamily="2" charset="-122"/>
              </a:rPr>
              <a:t>）的目标！</a:t>
            </a:r>
            <a:r>
              <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r>
              <a:rPr lang="zh-CN" altLang="en-US" sz="24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rPr>
              <a:t>                                         </a:t>
            </a:r>
            <a:r>
              <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endParaRPr lang="zh-CN" altLang="en-US" sz="2400" b="1" u="none" strike="noStrike"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a:p>
            <a:pPr marL="0" indent="0" algn="l" fontAlgn="base"/>
            <a:endParaRPr lang="zh-CN" altLang="en-US" sz="2800" b="1" u="none" strike="noStrike" noProof="1">
              <a:ln w="22225">
                <a:solidFill>
                  <a:schemeClr val="accent2"/>
                </a:solidFill>
                <a:prstDash val="solid"/>
              </a:ln>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p:txBody>
      </p:sp>
      <p:sp>
        <p:nvSpPr>
          <p:cNvPr id="11279" name="文本框 1"/>
          <p:cNvSpPr txBox="1"/>
          <p:nvPr/>
        </p:nvSpPr>
        <p:spPr>
          <a:xfrm>
            <a:off x="392113" y="176213"/>
            <a:ext cx="4471987" cy="457200"/>
          </a:xfrm>
          <a:prstGeom prst="rect">
            <a:avLst/>
          </a:prstGeom>
          <a:noFill/>
          <a:ln w="9525">
            <a:noFill/>
          </a:ln>
        </p:spPr>
        <p:txBody>
          <a:bodyPr wrap="none" anchor="t">
            <a:spAutoFit/>
          </a:bodyPr>
          <a:p>
            <a:pPr lvl="0" indent="0"/>
            <a:r>
              <a:rPr lang="en-US" altLang="zh-CN" sz="2400" b="1">
                <a:solidFill>
                  <a:srgbClr val="FF0000"/>
                </a:solidFill>
                <a:latin typeface="楷体" panose="02010609060101010101" charset="-122"/>
                <a:ea typeface="楷体" panose="02010609060101010101" charset="-122"/>
                <a:sym typeface="华文楷体" panose="02010600040101010101" pitchFamily="2" charset="-122"/>
              </a:rPr>
              <a:t>2017</a:t>
            </a:r>
            <a:r>
              <a:rPr lang="zh-CN" altLang="en-US" sz="2400" b="1">
                <a:solidFill>
                  <a:srgbClr val="FF0000"/>
                </a:solidFill>
                <a:latin typeface="楷体" panose="02010609060101010101" charset="-122"/>
                <a:ea typeface="楷体" panose="02010609060101010101" charset="-122"/>
                <a:sym typeface="华文楷体" panose="02010600040101010101" pitchFamily="2" charset="-122"/>
              </a:rPr>
              <a:t>年工作计划：</a:t>
            </a:r>
            <a:r>
              <a:rPr lang="zh-CN" altLang="en-US" b="1">
                <a:solidFill>
                  <a:srgbClr val="FF0000"/>
                </a:solidFill>
                <a:latin typeface="楷体" panose="02010609060101010101" charset="-122"/>
                <a:ea typeface="楷体" panose="02010609060101010101" charset="-122"/>
                <a:sym typeface="华文楷体" panose="02010600040101010101" pitchFamily="2" charset="-122"/>
              </a:rPr>
              <a:t>（五项重点阐述）</a:t>
            </a:r>
            <a:endParaRPr lang="zh-CN" altLang="en-US">
              <a:latin typeface="Arial" panose="020B0604020202020204" pitchFamily="34" charset="0"/>
              <a:ea typeface="宋体" panose="02010600030101010101" pitchFamily="2" charset="-122"/>
            </a:endParaRPr>
          </a:p>
        </p:txBody>
      </p:sp>
    </p:spTree>
  </p:cSld>
  <p:clrMapOvr>
    <a:masterClrMapping/>
  </p:clrMapOvr>
</p:sld>
</file>

<file path=ppt/theme/theme1.xml><?xml version="1.0" encoding="utf-8"?>
<a:theme xmlns:a="http://schemas.openxmlformats.org/drawingml/2006/main" name="1_跋涉">
  <a:themeElements>
    <a:clrScheme name="1_跋涉 1">
      <a:dk1>
        <a:srgbClr val="000000"/>
      </a:dk1>
      <a:lt1>
        <a:srgbClr val="FFFFFF"/>
      </a:lt1>
      <a:dk2>
        <a:srgbClr val="4E3B30"/>
      </a:dk2>
      <a:lt2>
        <a:srgbClr val="FBEEC9"/>
      </a:lt2>
      <a:accent1>
        <a:srgbClr val="F0A22E"/>
      </a:accent1>
      <a:accent2>
        <a:srgbClr val="A5644E"/>
      </a:accent2>
      <a:accent3>
        <a:srgbClr val="FFFFFF"/>
      </a:accent3>
      <a:accent4>
        <a:srgbClr val="000000"/>
      </a:accent4>
      <a:accent5>
        <a:srgbClr val="F6CEAD"/>
      </a:accent5>
      <a:accent6>
        <a:srgbClr val="955A46"/>
      </a:accent6>
      <a:hlink>
        <a:srgbClr val="AD1F1F"/>
      </a:hlink>
      <a:folHlink>
        <a:srgbClr val="FFC42F"/>
      </a:folHlink>
    </a:clrScheme>
    <a:fontScheme name="1_跋涉">
      <a:majorFont>
        <a:latin typeface="Franklin Gothic Medium"/>
        <a:ea typeface="隶书"/>
        <a:cs typeface=""/>
      </a:majorFont>
      <a:minorFont>
        <a:latin typeface="Franklin Gothic Book"/>
        <a:ea typeface="华文楷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1_跋涉 1">
        <a:dk1>
          <a:srgbClr val="000000"/>
        </a:dk1>
        <a:lt1>
          <a:srgbClr val="FFFFFF"/>
        </a:lt1>
        <a:dk2>
          <a:srgbClr val="4E3B30"/>
        </a:dk2>
        <a:lt2>
          <a:srgbClr val="FBEEC9"/>
        </a:lt2>
        <a:accent1>
          <a:srgbClr val="F0A22E"/>
        </a:accent1>
        <a:accent2>
          <a:srgbClr val="A5644E"/>
        </a:accent2>
        <a:accent3>
          <a:srgbClr val="FFFFFF"/>
        </a:accent3>
        <a:accent4>
          <a:srgbClr val="000000"/>
        </a:accent4>
        <a:accent5>
          <a:srgbClr val="F6CEAD"/>
        </a:accent5>
        <a:accent6>
          <a:srgbClr val="955A46"/>
        </a:accent6>
        <a:hlink>
          <a:srgbClr val="AD1F1F"/>
        </a:hlink>
        <a:folHlink>
          <a:srgbClr val="FFC42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Trek</Template>
  <TotalTime>0</TotalTime>
  <Words>3219</Words>
  <Application>WPS 演示</Application>
  <PresentationFormat>全屏显示(16:10)</PresentationFormat>
  <Paragraphs>311</Paragraphs>
  <Slides>11</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11</vt:i4>
      </vt:variant>
    </vt:vector>
  </HeadingPairs>
  <TitlesOfParts>
    <vt:vector size="28" baseType="lpstr">
      <vt:lpstr>Arial</vt:lpstr>
      <vt:lpstr>宋体</vt:lpstr>
      <vt:lpstr>Wingdings</vt:lpstr>
      <vt:lpstr>Franklin Gothic Book</vt:lpstr>
      <vt:lpstr>华文楷体</vt:lpstr>
      <vt:lpstr>Franklin Gothic Medium</vt:lpstr>
      <vt:lpstr>隶书</vt:lpstr>
      <vt:lpstr>Wingdings 2</vt:lpstr>
      <vt:lpstr>Calibri</vt:lpstr>
      <vt:lpstr>微软雅黑</vt:lpstr>
      <vt:lpstr>Arial Unicode MS</vt:lpstr>
      <vt:lpstr>黑体</vt:lpstr>
      <vt:lpstr>Times New Roman</vt:lpstr>
      <vt:lpstr>楷体</vt:lpstr>
      <vt:lpstr>Arial Rounded MT Bold</vt:lpstr>
      <vt:lpstr>楷体_GB2312</vt:lpstr>
      <vt:lpstr>1_跋涉</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Taiji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samsung</dc:creator>
  <cp:lastModifiedBy>Administrator</cp:lastModifiedBy>
  <cp:revision>466</cp:revision>
  <dcterms:created xsi:type="dcterms:W3CDTF">2014-10-30T02:24:00Z</dcterms:created>
  <dcterms:modified xsi:type="dcterms:W3CDTF">2016-12-26T01:54:04Z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2052-10.1.0.6028</vt:lpwstr>
  </property>
</Properties>
</file>